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68" r:id="rId9"/>
    <p:sldId id="266" r:id="rId10"/>
    <p:sldId id="265" r:id="rId11"/>
    <p:sldId id="269" r:id="rId12"/>
    <p:sldId id="262" r:id="rId13"/>
    <p:sldId id="26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5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ki Roman" userId="69b41f4a-b750-410d-91c9-4572d5d4a0d5" providerId="ADAL" clId="{9FD36CD5-5257-4C5F-806C-6C387BB3E21C}"/>
    <pc:docChg chg="modSld">
      <pc:chgData name="Kiki Roman" userId="69b41f4a-b750-410d-91c9-4572d5d4a0d5" providerId="ADAL" clId="{9FD36CD5-5257-4C5F-806C-6C387BB3E21C}" dt="2021-08-19T19:43:19.559" v="53" actId="6549"/>
      <pc:docMkLst>
        <pc:docMk/>
      </pc:docMkLst>
      <pc:sldChg chg="modSp mod">
        <pc:chgData name="Kiki Roman" userId="69b41f4a-b750-410d-91c9-4572d5d4a0d5" providerId="ADAL" clId="{9FD36CD5-5257-4C5F-806C-6C387BB3E21C}" dt="2021-08-19T19:43:19.559" v="53" actId="6549"/>
        <pc:sldMkLst>
          <pc:docMk/>
          <pc:sldMk cId="55033692" sldId="257"/>
        </pc:sldMkLst>
        <pc:spChg chg="mod">
          <ac:chgData name="Kiki Roman" userId="69b41f4a-b750-410d-91c9-4572d5d4a0d5" providerId="ADAL" clId="{9FD36CD5-5257-4C5F-806C-6C387BB3E21C}" dt="2021-08-19T19:43:19.559" v="53" actId="6549"/>
          <ac:spMkLst>
            <pc:docMk/>
            <pc:sldMk cId="55033692" sldId="257"/>
            <ac:spMk id="3" creationId="{5F8F2462-B8F3-423F-93E4-4930ADC156B1}"/>
          </ac:spMkLst>
        </pc:spChg>
      </pc:sldChg>
      <pc:sldChg chg="modSp mod">
        <pc:chgData name="Kiki Roman" userId="69b41f4a-b750-410d-91c9-4572d5d4a0d5" providerId="ADAL" clId="{9FD36CD5-5257-4C5F-806C-6C387BB3E21C}" dt="2021-08-19T19:36:58.716" v="1" actId="20577"/>
        <pc:sldMkLst>
          <pc:docMk/>
          <pc:sldMk cId="135609800" sldId="260"/>
        </pc:sldMkLst>
        <pc:spChg chg="mod">
          <ac:chgData name="Kiki Roman" userId="69b41f4a-b750-410d-91c9-4572d5d4a0d5" providerId="ADAL" clId="{9FD36CD5-5257-4C5F-806C-6C387BB3E21C}" dt="2021-08-19T19:36:58.716" v="1" actId="20577"/>
          <ac:spMkLst>
            <pc:docMk/>
            <pc:sldMk cId="135609800" sldId="260"/>
            <ac:spMk id="2" creationId="{E38F3F0B-01DC-46B9-BFD6-60256DFBD9AC}"/>
          </ac:spMkLst>
        </pc:spChg>
      </pc:sldChg>
      <pc:sldChg chg="modSp mod">
        <pc:chgData name="Kiki Roman" userId="69b41f4a-b750-410d-91c9-4572d5d4a0d5" providerId="ADAL" clId="{9FD36CD5-5257-4C5F-806C-6C387BB3E21C}" dt="2021-08-19T19:40:01.012" v="52" actId="20577"/>
        <pc:sldMkLst>
          <pc:docMk/>
          <pc:sldMk cId="1985570481" sldId="264"/>
        </pc:sldMkLst>
        <pc:spChg chg="mod">
          <ac:chgData name="Kiki Roman" userId="69b41f4a-b750-410d-91c9-4572d5d4a0d5" providerId="ADAL" clId="{9FD36CD5-5257-4C5F-806C-6C387BB3E21C}" dt="2021-08-19T19:40:01.012" v="52" actId="20577"/>
          <ac:spMkLst>
            <pc:docMk/>
            <pc:sldMk cId="1985570481" sldId="264"/>
            <ac:spMk id="3" creationId="{5F8F2462-B8F3-423F-93E4-4930ADC156B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City</a:t>
            </a:r>
            <a:r>
              <a:rPr lang="en-US" baseline="0"/>
              <a:t> of Lynn Haven</a:t>
            </a:r>
          </a:p>
          <a:p>
            <a:pPr>
              <a:defRPr/>
            </a:pPr>
            <a:r>
              <a:rPr lang="en-US" baseline="0"/>
              <a:t>Total Debt by Fiscal Year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03222233165346"/>
          <c:y val="0.22100112531582719"/>
          <c:w val="0.83527480910204643"/>
          <c:h val="0.60562280020579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 Governmental Activities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Sheet1!$A$10:$A$18</c:f>
              <c:strCache>
                <c:ptCount val="9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  <c:pt idx="5">
                  <c:v>FY 2017</c:v>
                </c:pt>
                <c:pt idx="6">
                  <c:v>FY 2018</c:v>
                </c:pt>
                <c:pt idx="7">
                  <c:v>FY 2019</c:v>
                </c:pt>
                <c:pt idx="8">
                  <c:v>FY 2020</c:v>
                </c:pt>
              </c:strCache>
            </c:strRef>
          </c:cat>
          <c:val>
            <c:numRef>
              <c:f>Sheet1!$B$10:$B$18</c:f>
              <c:numCache>
                <c:formatCode>_(* #,##0.00_);_(* \(#,##0.00\);_(* "-"??_);_(@_)</c:formatCode>
                <c:ptCount val="9"/>
                <c:pt idx="0">
                  <c:v>2554800</c:v>
                </c:pt>
                <c:pt idx="1">
                  <c:v>2388210</c:v>
                </c:pt>
                <c:pt idx="2">
                  <c:v>2210230</c:v>
                </c:pt>
                <c:pt idx="3">
                  <c:v>2022990</c:v>
                </c:pt>
                <c:pt idx="4">
                  <c:v>1859180</c:v>
                </c:pt>
                <c:pt idx="5">
                  <c:v>5551380</c:v>
                </c:pt>
                <c:pt idx="6">
                  <c:v>10741710</c:v>
                </c:pt>
                <c:pt idx="7">
                  <c:v>41418780</c:v>
                </c:pt>
                <c:pt idx="8">
                  <c:v>44227242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6-4D03-A52E-CE77B25F7A91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 Business Activities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Sheet1!$A$10:$A$18</c:f>
              <c:strCache>
                <c:ptCount val="9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  <c:pt idx="5">
                  <c:v>FY 2017</c:v>
                </c:pt>
                <c:pt idx="6">
                  <c:v>FY 2018</c:v>
                </c:pt>
                <c:pt idx="7">
                  <c:v>FY 2019</c:v>
                </c:pt>
                <c:pt idx="8">
                  <c:v>FY 2020</c:v>
                </c:pt>
              </c:strCache>
            </c:strRef>
          </c:cat>
          <c:val>
            <c:numRef>
              <c:f>Sheet1!$C$10:$C$18</c:f>
              <c:numCache>
                <c:formatCode>_(* #,##0.00_);_(* \(#,##0.00\);_(* "-"??_);_(@_)</c:formatCode>
                <c:ptCount val="9"/>
                <c:pt idx="0">
                  <c:v>18455200</c:v>
                </c:pt>
                <c:pt idx="1">
                  <c:v>17151789</c:v>
                </c:pt>
                <c:pt idx="2">
                  <c:v>15749593</c:v>
                </c:pt>
                <c:pt idx="3">
                  <c:v>17326651</c:v>
                </c:pt>
                <c:pt idx="4">
                  <c:v>15885550</c:v>
                </c:pt>
                <c:pt idx="5">
                  <c:v>14589755</c:v>
                </c:pt>
                <c:pt idx="6">
                  <c:v>13221124</c:v>
                </c:pt>
                <c:pt idx="7">
                  <c:v>22254259</c:v>
                </c:pt>
                <c:pt idx="8">
                  <c:v>24659467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26-4D03-A52E-CE77B25F7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0629759"/>
        <c:axId val="590629343"/>
      </c:barChart>
      <c:catAx>
        <c:axId val="59062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629343"/>
        <c:crosses val="autoZero"/>
        <c:auto val="1"/>
        <c:lblAlgn val="ctr"/>
        <c:lblOffset val="100"/>
        <c:noMultiLvlLbl val="0"/>
      </c:catAx>
      <c:valAx>
        <c:axId val="590629343"/>
        <c:scaling>
          <c:orientation val="minMax"/>
          <c:max val="7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62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Principal Balance Per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'Principal by Fund'!$B$9</c:f>
              <c:strCache>
                <c:ptCount val="1"/>
                <c:pt idx="0">
                  <c:v> General Fund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'Principal by Fund'!$A$10:$A$36</c:f>
              <c:strCache>
                <c:ptCount val="27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  <c:pt idx="5">
                  <c:v>FY 2026</c:v>
                </c:pt>
                <c:pt idx="6">
                  <c:v>FY 2027</c:v>
                </c:pt>
                <c:pt idx="7">
                  <c:v>FY 2028</c:v>
                </c:pt>
                <c:pt idx="8">
                  <c:v>FY 2029</c:v>
                </c:pt>
                <c:pt idx="9">
                  <c:v>FY 2030</c:v>
                </c:pt>
                <c:pt idx="10">
                  <c:v>FY 2031</c:v>
                </c:pt>
                <c:pt idx="11">
                  <c:v>FY 2032</c:v>
                </c:pt>
                <c:pt idx="12">
                  <c:v>FY 2033</c:v>
                </c:pt>
                <c:pt idx="13">
                  <c:v>FY 2034</c:v>
                </c:pt>
                <c:pt idx="14">
                  <c:v>FY 2035</c:v>
                </c:pt>
                <c:pt idx="15">
                  <c:v>FY 2036</c:v>
                </c:pt>
                <c:pt idx="16">
                  <c:v>FY 2037</c:v>
                </c:pt>
                <c:pt idx="17">
                  <c:v>FY 2038</c:v>
                </c:pt>
                <c:pt idx="18">
                  <c:v>FY 2039</c:v>
                </c:pt>
                <c:pt idx="19">
                  <c:v>FY 2040</c:v>
                </c:pt>
                <c:pt idx="20">
                  <c:v>FY 2041</c:v>
                </c:pt>
                <c:pt idx="21">
                  <c:v>FY 2042</c:v>
                </c:pt>
                <c:pt idx="22">
                  <c:v>FY 2043</c:v>
                </c:pt>
                <c:pt idx="23">
                  <c:v>FY 2044</c:v>
                </c:pt>
                <c:pt idx="24">
                  <c:v>FY 2045</c:v>
                </c:pt>
                <c:pt idx="25">
                  <c:v>FY 2046</c:v>
                </c:pt>
                <c:pt idx="26">
                  <c:v>FY 2047</c:v>
                </c:pt>
              </c:strCache>
            </c:strRef>
          </c:cat>
          <c:val>
            <c:numRef>
              <c:f>'Principal by Fund'!$B$10:$B$36</c:f>
              <c:numCache>
                <c:formatCode>_(* #,##0.00_);_(* \(#,##0.00\);_(* "-"??_);_(@_)</c:formatCode>
                <c:ptCount val="27"/>
                <c:pt idx="0">
                  <c:v>1022400</c:v>
                </c:pt>
                <c:pt idx="1">
                  <c:v>883950</c:v>
                </c:pt>
                <c:pt idx="2">
                  <c:v>743370</c:v>
                </c:pt>
                <c:pt idx="3">
                  <c:v>598530</c:v>
                </c:pt>
                <c:pt idx="4">
                  <c:v>453690</c:v>
                </c:pt>
                <c:pt idx="5">
                  <c:v>306720</c:v>
                </c:pt>
                <c:pt idx="6">
                  <c:v>155490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D-426A-BA6C-FD7DA1ED97C8}"/>
            </c:ext>
          </c:extLst>
        </c:ser>
        <c:ser>
          <c:idx val="1"/>
          <c:order val="1"/>
          <c:tx>
            <c:strRef>
              <c:f>'Principal by Fund'!$C$9</c:f>
              <c:strCache>
                <c:ptCount val="1"/>
                <c:pt idx="0">
                  <c:v> Disaster Recovery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'Principal by Fund'!$A$10:$A$36</c:f>
              <c:strCache>
                <c:ptCount val="27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  <c:pt idx="5">
                  <c:v>FY 2026</c:v>
                </c:pt>
                <c:pt idx="6">
                  <c:v>FY 2027</c:v>
                </c:pt>
                <c:pt idx="7">
                  <c:v>FY 2028</c:v>
                </c:pt>
                <c:pt idx="8">
                  <c:v>FY 2029</c:v>
                </c:pt>
                <c:pt idx="9">
                  <c:v>FY 2030</c:v>
                </c:pt>
                <c:pt idx="10">
                  <c:v>FY 2031</c:v>
                </c:pt>
                <c:pt idx="11">
                  <c:v>FY 2032</c:v>
                </c:pt>
                <c:pt idx="12">
                  <c:v>FY 2033</c:v>
                </c:pt>
                <c:pt idx="13">
                  <c:v>FY 2034</c:v>
                </c:pt>
                <c:pt idx="14">
                  <c:v>FY 2035</c:v>
                </c:pt>
                <c:pt idx="15">
                  <c:v>FY 2036</c:v>
                </c:pt>
                <c:pt idx="16">
                  <c:v>FY 2037</c:v>
                </c:pt>
                <c:pt idx="17">
                  <c:v>FY 2038</c:v>
                </c:pt>
                <c:pt idx="18">
                  <c:v>FY 2039</c:v>
                </c:pt>
                <c:pt idx="19">
                  <c:v>FY 2040</c:v>
                </c:pt>
                <c:pt idx="20">
                  <c:v>FY 2041</c:v>
                </c:pt>
                <c:pt idx="21">
                  <c:v>FY 2042</c:v>
                </c:pt>
                <c:pt idx="22">
                  <c:v>FY 2043</c:v>
                </c:pt>
                <c:pt idx="23">
                  <c:v>FY 2044</c:v>
                </c:pt>
                <c:pt idx="24">
                  <c:v>FY 2045</c:v>
                </c:pt>
                <c:pt idx="25">
                  <c:v>FY 2046</c:v>
                </c:pt>
                <c:pt idx="26">
                  <c:v>FY 2047</c:v>
                </c:pt>
              </c:strCache>
            </c:strRef>
          </c:cat>
          <c:val>
            <c:numRef>
              <c:f>'Principal by Fund'!$C$10:$C$36</c:f>
              <c:numCache>
                <c:formatCode>_(* #,##0.00_);_(* \(#,##0.00\);_(* "-"??_);_(@_)</c:formatCode>
                <c:ptCount val="27"/>
                <c:pt idx="0">
                  <c:v>29885000</c:v>
                </c:pt>
                <c:pt idx="1">
                  <c:v>27900000</c:v>
                </c:pt>
                <c:pt idx="2">
                  <c:v>25860000</c:v>
                </c:pt>
                <c:pt idx="3">
                  <c:v>23775000</c:v>
                </c:pt>
                <c:pt idx="4">
                  <c:v>21650000</c:v>
                </c:pt>
                <c:pt idx="5">
                  <c:v>19480000</c:v>
                </c:pt>
                <c:pt idx="6">
                  <c:v>17260000</c:v>
                </c:pt>
                <c:pt idx="7">
                  <c:v>14985000</c:v>
                </c:pt>
                <c:pt idx="8">
                  <c:v>12655000</c:v>
                </c:pt>
                <c:pt idx="9">
                  <c:v>10260000</c:v>
                </c:pt>
                <c:pt idx="10">
                  <c:v>7800000</c:v>
                </c:pt>
                <c:pt idx="11">
                  <c:v>5275000</c:v>
                </c:pt>
                <c:pt idx="12">
                  <c:v>2675000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2D-426A-BA6C-FD7DA1ED97C8}"/>
            </c:ext>
          </c:extLst>
        </c:ser>
        <c:ser>
          <c:idx val="2"/>
          <c:order val="2"/>
          <c:tx>
            <c:strRef>
              <c:f>'Principal by Fund'!$D$9</c:f>
              <c:strCache>
                <c:ptCount val="1"/>
                <c:pt idx="0">
                  <c:v> Surtax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'Principal by Fund'!$A$10:$A$36</c:f>
              <c:strCache>
                <c:ptCount val="27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  <c:pt idx="5">
                  <c:v>FY 2026</c:v>
                </c:pt>
                <c:pt idx="6">
                  <c:v>FY 2027</c:v>
                </c:pt>
                <c:pt idx="7">
                  <c:v>FY 2028</c:v>
                </c:pt>
                <c:pt idx="8">
                  <c:v>FY 2029</c:v>
                </c:pt>
                <c:pt idx="9">
                  <c:v>FY 2030</c:v>
                </c:pt>
                <c:pt idx="10">
                  <c:v>FY 2031</c:v>
                </c:pt>
                <c:pt idx="11">
                  <c:v>FY 2032</c:v>
                </c:pt>
                <c:pt idx="12">
                  <c:v>FY 2033</c:v>
                </c:pt>
                <c:pt idx="13">
                  <c:v>FY 2034</c:v>
                </c:pt>
                <c:pt idx="14">
                  <c:v>FY 2035</c:v>
                </c:pt>
                <c:pt idx="15">
                  <c:v>FY 2036</c:v>
                </c:pt>
                <c:pt idx="16">
                  <c:v>FY 2037</c:v>
                </c:pt>
                <c:pt idx="17">
                  <c:v>FY 2038</c:v>
                </c:pt>
                <c:pt idx="18">
                  <c:v>FY 2039</c:v>
                </c:pt>
                <c:pt idx="19">
                  <c:v>FY 2040</c:v>
                </c:pt>
                <c:pt idx="20">
                  <c:v>FY 2041</c:v>
                </c:pt>
                <c:pt idx="21">
                  <c:v>FY 2042</c:v>
                </c:pt>
                <c:pt idx="22">
                  <c:v>FY 2043</c:v>
                </c:pt>
                <c:pt idx="23">
                  <c:v>FY 2044</c:v>
                </c:pt>
                <c:pt idx="24">
                  <c:v>FY 2045</c:v>
                </c:pt>
                <c:pt idx="25">
                  <c:v>FY 2046</c:v>
                </c:pt>
                <c:pt idx="26">
                  <c:v>FY 2047</c:v>
                </c:pt>
              </c:strCache>
            </c:strRef>
          </c:cat>
          <c:val>
            <c:numRef>
              <c:f>'Principal by Fund'!$D$10:$D$36</c:f>
              <c:numCache>
                <c:formatCode>_(* #,##0.00_);_(* \(#,##0.00\);_(* "-"??_);_(@_)</c:formatCode>
                <c:ptCount val="27"/>
                <c:pt idx="0">
                  <c:v>5175319.2300000004</c:v>
                </c:pt>
                <c:pt idx="1">
                  <c:v>4099319.23</c:v>
                </c:pt>
                <c:pt idx="2">
                  <c:v>2998319.23</c:v>
                </c:pt>
                <c:pt idx="3">
                  <c:v>1871319.23</c:v>
                </c:pt>
                <c:pt idx="4">
                  <c:v>717319.23</c:v>
                </c:pt>
                <c:pt idx="5">
                  <c:v>227000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2D-426A-BA6C-FD7DA1ED97C8}"/>
            </c:ext>
          </c:extLst>
        </c:ser>
        <c:ser>
          <c:idx val="3"/>
          <c:order val="3"/>
          <c:tx>
            <c:strRef>
              <c:f>'Principal by Fund'!$E$9</c:f>
              <c:strCache>
                <c:ptCount val="1"/>
                <c:pt idx="0">
                  <c:v> Water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'Principal by Fund'!$A$10:$A$36</c:f>
              <c:strCache>
                <c:ptCount val="27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  <c:pt idx="5">
                  <c:v>FY 2026</c:v>
                </c:pt>
                <c:pt idx="6">
                  <c:v>FY 2027</c:v>
                </c:pt>
                <c:pt idx="7">
                  <c:v>FY 2028</c:v>
                </c:pt>
                <c:pt idx="8">
                  <c:v>FY 2029</c:v>
                </c:pt>
                <c:pt idx="9">
                  <c:v>FY 2030</c:v>
                </c:pt>
                <c:pt idx="10">
                  <c:v>FY 2031</c:v>
                </c:pt>
                <c:pt idx="11">
                  <c:v>FY 2032</c:v>
                </c:pt>
                <c:pt idx="12">
                  <c:v>FY 2033</c:v>
                </c:pt>
                <c:pt idx="13">
                  <c:v>FY 2034</c:v>
                </c:pt>
                <c:pt idx="14">
                  <c:v>FY 2035</c:v>
                </c:pt>
                <c:pt idx="15">
                  <c:v>FY 2036</c:v>
                </c:pt>
                <c:pt idx="16">
                  <c:v>FY 2037</c:v>
                </c:pt>
                <c:pt idx="17">
                  <c:v>FY 2038</c:v>
                </c:pt>
                <c:pt idx="18">
                  <c:v>FY 2039</c:v>
                </c:pt>
                <c:pt idx="19">
                  <c:v>FY 2040</c:v>
                </c:pt>
                <c:pt idx="20">
                  <c:v>FY 2041</c:v>
                </c:pt>
                <c:pt idx="21">
                  <c:v>FY 2042</c:v>
                </c:pt>
                <c:pt idx="22">
                  <c:v>FY 2043</c:v>
                </c:pt>
                <c:pt idx="23">
                  <c:v>FY 2044</c:v>
                </c:pt>
                <c:pt idx="24">
                  <c:v>FY 2045</c:v>
                </c:pt>
                <c:pt idx="25">
                  <c:v>FY 2046</c:v>
                </c:pt>
                <c:pt idx="26">
                  <c:v>FY 2047</c:v>
                </c:pt>
              </c:strCache>
            </c:strRef>
          </c:cat>
          <c:val>
            <c:numRef>
              <c:f>'Principal by Fund'!$E$10:$E$36</c:f>
              <c:numCache>
                <c:formatCode>_(* #,##0.00_);_(* \(#,##0.00\);_(* "-"??_);_(@_)</c:formatCode>
                <c:ptCount val="27"/>
                <c:pt idx="0">
                  <c:v>6327468.8399999999</c:v>
                </c:pt>
                <c:pt idx="1">
                  <c:v>5862582.0399999991</c:v>
                </c:pt>
                <c:pt idx="2">
                  <c:v>5462002.5199999996</c:v>
                </c:pt>
                <c:pt idx="3">
                  <c:v>5050686.5499999989</c:v>
                </c:pt>
                <c:pt idx="4">
                  <c:v>4632224.2899999991</c:v>
                </c:pt>
                <c:pt idx="5">
                  <c:v>4206028.5299999993</c:v>
                </c:pt>
                <c:pt idx="6">
                  <c:v>3769011.6999999993</c:v>
                </c:pt>
                <c:pt idx="7">
                  <c:v>3323644.8399999989</c:v>
                </c:pt>
                <c:pt idx="8">
                  <c:v>2911823.6099999989</c:v>
                </c:pt>
                <c:pt idx="9">
                  <c:v>2490211.2899999991</c:v>
                </c:pt>
                <c:pt idx="10">
                  <c:v>2056277.7699999991</c:v>
                </c:pt>
                <c:pt idx="11">
                  <c:v>1609992.5399999991</c:v>
                </c:pt>
                <c:pt idx="12">
                  <c:v>1153824.7099999993</c:v>
                </c:pt>
                <c:pt idx="13">
                  <c:v>967742.93999999936</c:v>
                </c:pt>
                <c:pt idx="14">
                  <c:v>779215.51999999932</c:v>
                </c:pt>
                <c:pt idx="15">
                  <c:v>588210.29999999935</c:v>
                </c:pt>
                <c:pt idx="16">
                  <c:v>394694.71999999933</c:v>
                </c:pt>
                <c:pt idx="17">
                  <c:v>198635.7799999993</c:v>
                </c:pt>
                <c:pt idx="18">
                  <c:v>-6.9849193096160889E-10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2D-426A-BA6C-FD7DA1ED97C8}"/>
            </c:ext>
          </c:extLst>
        </c:ser>
        <c:ser>
          <c:idx val="4"/>
          <c:order val="4"/>
          <c:tx>
            <c:strRef>
              <c:f>'Principal by Fund'!$F$9</c:f>
              <c:strCache>
                <c:ptCount val="1"/>
                <c:pt idx="0">
                  <c:v> Sewer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'Principal by Fund'!$A$10:$A$36</c:f>
              <c:strCache>
                <c:ptCount val="27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  <c:pt idx="5">
                  <c:v>FY 2026</c:v>
                </c:pt>
                <c:pt idx="6">
                  <c:v>FY 2027</c:v>
                </c:pt>
                <c:pt idx="7">
                  <c:v>FY 2028</c:v>
                </c:pt>
                <c:pt idx="8">
                  <c:v>FY 2029</c:v>
                </c:pt>
                <c:pt idx="9">
                  <c:v>FY 2030</c:v>
                </c:pt>
                <c:pt idx="10">
                  <c:v>FY 2031</c:v>
                </c:pt>
                <c:pt idx="11">
                  <c:v>FY 2032</c:v>
                </c:pt>
                <c:pt idx="12">
                  <c:v>FY 2033</c:v>
                </c:pt>
                <c:pt idx="13">
                  <c:v>FY 2034</c:v>
                </c:pt>
                <c:pt idx="14">
                  <c:v>FY 2035</c:v>
                </c:pt>
                <c:pt idx="15">
                  <c:v>FY 2036</c:v>
                </c:pt>
                <c:pt idx="16">
                  <c:v>FY 2037</c:v>
                </c:pt>
                <c:pt idx="17">
                  <c:v>FY 2038</c:v>
                </c:pt>
                <c:pt idx="18">
                  <c:v>FY 2039</c:v>
                </c:pt>
                <c:pt idx="19">
                  <c:v>FY 2040</c:v>
                </c:pt>
                <c:pt idx="20">
                  <c:v>FY 2041</c:v>
                </c:pt>
                <c:pt idx="21">
                  <c:v>FY 2042</c:v>
                </c:pt>
                <c:pt idx="22">
                  <c:v>FY 2043</c:v>
                </c:pt>
                <c:pt idx="23">
                  <c:v>FY 2044</c:v>
                </c:pt>
                <c:pt idx="24">
                  <c:v>FY 2045</c:v>
                </c:pt>
                <c:pt idx="25">
                  <c:v>FY 2046</c:v>
                </c:pt>
                <c:pt idx="26">
                  <c:v>FY 2047</c:v>
                </c:pt>
              </c:strCache>
            </c:strRef>
          </c:cat>
          <c:val>
            <c:numRef>
              <c:f>'Principal by Fund'!$F$10:$F$36</c:f>
              <c:numCache>
                <c:formatCode>_(* #,##0.00_);_(* \(#,##0.00\);_(* "-"??_);_(@_)</c:formatCode>
                <c:ptCount val="27"/>
                <c:pt idx="0">
                  <c:v>12597180.43</c:v>
                </c:pt>
                <c:pt idx="1">
                  <c:v>11810072.030000001</c:v>
                </c:pt>
                <c:pt idx="2">
                  <c:v>11010245.270000001</c:v>
                </c:pt>
                <c:pt idx="3">
                  <c:v>10190362.07</c:v>
                </c:pt>
                <c:pt idx="4">
                  <c:v>9357517.0500000007</c:v>
                </c:pt>
                <c:pt idx="5">
                  <c:v>8509371.6100000013</c:v>
                </c:pt>
                <c:pt idx="6">
                  <c:v>7641086.8900000015</c:v>
                </c:pt>
                <c:pt idx="7">
                  <c:v>5480134.7700000014</c:v>
                </c:pt>
                <c:pt idx="8">
                  <c:v>6024811.8500000015</c:v>
                </c:pt>
                <c:pt idx="9">
                  <c:v>5273886.4900000012</c:v>
                </c:pt>
                <c:pt idx="10">
                  <c:v>4504829.7500000019</c:v>
                </c:pt>
                <c:pt idx="11">
                  <c:v>3717612.4500000016</c:v>
                </c:pt>
                <c:pt idx="12">
                  <c:v>2909705.1300000018</c:v>
                </c:pt>
                <c:pt idx="13">
                  <c:v>2366078.0500000017</c:v>
                </c:pt>
                <c:pt idx="14">
                  <c:v>1809201.2100000016</c:v>
                </c:pt>
                <c:pt idx="15">
                  <c:v>1454044.2900000014</c:v>
                </c:pt>
                <c:pt idx="16">
                  <c:v>1095576.7300000014</c:v>
                </c:pt>
                <c:pt idx="17">
                  <c:v>733767.69000000134</c:v>
                </c:pt>
                <c:pt idx="18">
                  <c:v>368585.99000000127</c:v>
                </c:pt>
                <c:pt idx="19">
                  <c:v>1.280568540096283E-9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2D-426A-BA6C-FD7DA1ED97C8}"/>
            </c:ext>
          </c:extLst>
        </c:ser>
        <c:ser>
          <c:idx val="5"/>
          <c:order val="5"/>
          <c:tx>
            <c:strRef>
              <c:f>'Principal by Fund'!$G$9</c:f>
              <c:strCache>
                <c:ptCount val="1"/>
                <c:pt idx="0">
                  <c:v> Stormwater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'Principal by Fund'!$A$10:$A$36</c:f>
              <c:strCache>
                <c:ptCount val="27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  <c:pt idx="5">
                  <c:v>FY 2026</c:v>
                </c:pt>
                <c:pt idx="6">
                  <c:v>FY 2027</c:v>
                </c:pt>
                <c:pt idx="7">
                  <c:v>FY 2028</c:v>
                </c:pt>
                <c:pt idx="8">
                  <c:v>FY 2029</c:v>
                </c:pt>
                <c:pt idx="9">
                  <c:v>FY 2030</c:v>
                </c:pt>
                <c:pt idx="10">
                  <c:v>FY 2031</c:v>
                </c:pt>
                <c:pt idx="11">
                  <c:v>FY 2032</c:v>
                </c:pt>
                <c:pt idx="12">
                  <c:v>FY 2033</c:v>
                </c:pt>
                <c:pt idx="13">
                  <c:v>FY 2034</c:v>
                </c:pt>
                <c:pt idx="14">
                  <c:v>FY 2035</c:v>
                </c:pt>
                <c:pt idx="15">
                  <c:v>FY 2036</c:v>
                </c:pt>
                <c:pt idx="16">
                  <c:v>FY 2037</c:v>
                </c:pt>
                <c:pt idx="17">
                  <c:v>FY 2038</c:v>
                </c:pt>
                <c:pt idx="18">
                  <c:v>FY 2039</c:v>
                </c:pt>
                <c:pt idx="19">
                  <c:v>FY 2040</c:v>
                </c:pt>
                <c:pt idx="20">
                  <c:v>FY 2041</c:v>
                </c:pt>
                <c:pt idx="21">
                  <c:v>FY 2042</c:v>
                </c:pt>
                <c:pt idx="22">
                  <c:v>FY 2043</c:v>
                </c:pt>
                <c:pt idx="23">
                  <c:v>FY 2044</c:v>
                </c:pt>
                <c:pt idx="24">
                  <c:v>FY 2045</c:v>
                </c:pt>
                <c:pt idx="25">
                  <c:v>FY 2046</c:v>
                </c:pt>
                <c:pt idx="26">
                  <c:v>FY 2047</c:v>
                </c:pt>
              </c:strCache>
            </c:strRef>
          </c:cat>
          <c:val>
            <c:numRef>
              <c:f>'Principal by Fund'!$G$10:$G$36</c:f>
              <c:numCache>
                <c:formatCode>_(* #,##0.00_);_(* \(#,##0.00\);_(* "-"??_);_(@_)</c:formatCode>
                <c:ptCount val="27"/>
                <c:pt idx="0">
                  <c:v>4736748.2699999996</c:v>
                </c:pt>
                <c:pt idx="1">
                  <c:v>4603734.34</c:v>
                </c:pt>
                <c:pt idx="2">
                  <c:v>4467288.6399999997</c:v>
                </c:pt>
                <c:pt idx="3">
                  <c:v>4327322.62</c:v>
                </c:pt>
                <c:pt idx="4">
                  <c:v>4183745.43</c:v>
                </c:pt>
                <c:pt idx="5">
                  <c:v>4036463.94</c:v>
                </c:pt>
                <c:pt idx="6">
                  <c:v>3885382.57</c:v>
                </c:pt>
                <c:pt idx="7">
                  <c:v>3730403.28</c:v>
                </c:pt>
                <c:pt idx="8">
                  <c:v>3571425.5</c:v>
                </c:pt>
                <c:pt idx="9">
                  <c:v>3408346.06</c:v>
                </c:pt>
                <c:pt idx="10">
                  <c:v>3241059.16</c:v>
                </c:pt>
                <c:pt idx="11">
                  <c:v>3069456.23</c:v>
                </c:pt>
                <c:pt idx="12">
                  <c:v>2893425.91</c:v>
                </c:pt>
                <c:pt idx="13">
                  <c:v>2712853.99</c:v>
                </c:pt>
                <c:pt idx="14">
                  <c:v>2527623.2999999998</c:v>
                </c:pt>
                <c:pt idx="15">
                  <c:v>2337613.61</c:v>
                </c:pt>
                <c:pt idx="16">
                  <c:v>2142701.64</c:v>
                </c:pt>
                <c:pt idx="17">
                  <c:v>1942760.91</c:v>
                </c:pt>
                <c:pt idx="18">
                  <c:v>1737661.7</c:v>
                </c:pt>
                <c:pt idx="19">
                  <c:v>1527270.88</c:v>
                </c:pt>
                <c:pt idx="20">
                  <c:v>1311451.95</c:v>
                </c:pt>
                <c:pt idx="21">
                  <c:v>1090064.8700000001</c:v>
                </c:pt>
                <c:pt idx="22">
                  <c:v>862965.94</c:v>
                </c:pt>
                <c:pt idx="23">
                  <c:v>630007.82999999996</c:v>
                </c:pt>
                <c:pt idx="24">
                  <c:v>391039.37</c:v>
                </c:pt>
                <c:pt idx="25">
                  <c:v>145905.47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2D-426A-BA6C-FD7DA1ED9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9915328"/>
        <c:axId val="1369920320"/>
      </c:barChart>
      <c:catAx>
        <c:axId val="136991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920320"/>
        <c:crosses val="autoZero"/>
        <c:auto val="1"/>
        <c:lblAlgn val="ctr"/>
        <c:lblOffset val="100"/>
        <c:tickLblSkip val="2"/>
        <c:noMultiLvlLbl val="0"/>
      </c:catAx>
      <c:valAx>
        <c:axId val="13699203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91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22B-1D83-42BD-BB52-6251DCDCEDF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D333-93A4-4228-A4F4-F3A5AD3F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22B-1D83-42BD-BB52-6251DCDCEDF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D333-93A4-4228-A4F4-F3A5AD3F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3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22B-1D83-42BD-BB52-6251DCDCEDF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D333-93A4-4228-A4F4-F3A5AD3F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22B-1D83-42BD-BB52-6251DCDCEDF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D333-93A4-4228-A4F4-F3A5AD3F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22B-1D83-42BD-BB52-6251DCDCEDF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D333-93A4-4228-A4F4-F3A5AD3F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3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22B-1D83-42BD-BB52-6251DCDCEDF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D333-93A4-4228-A4F4-F3A5AD3F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22B-1D83-42BD-BB52-6251DCDCEDF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D333-93A4-4228-A4F4-F3A5AD3F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8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22B-1D83-42BD-BB52-6251DCDCEDF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D333-93A4-4228-A4F4-F3A5AD3F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5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22B-1D83-42BD-BB52-6251DCDCEDF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D333-93A4-4228-A4F4-F3A5AD3F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22B-1D83-42BD-BB52-6251DCDCEDF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D333-93A4-4228-A4F4-F3A5AD3F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22B-1D83-42BD-BB52-6251DCDCEDF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D333-93A4-4228-A4F4-F3A5AD3F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C22B-1D83-42BD-BB52-6251DCDCEDF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D333-93A4-4228-A4F4-F3A5AD3F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8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536A77AB-A59E-45D7-84AF-14F80377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0" y="15485"/>
            <a:ext cx="9144000" cy="7234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6" y="1229467"/>
            <a:ext cx="3478408" cy="240310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Debt Review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F2462-B8F3-423F-93E4-4930AD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064" y="3736411"/>
            <a:ext cx="3666564" cy="906106"/>
          </a:xfrm>
        </p:spPr>
        <p:txBody>
          <a:bodyPr>
            <a:normAutofit/>
          </a:bodyPr>
          <a:lstStyle/>
          <a:p>
            <a:pPr algn="l"/>
            <a:r>
              <a:rPr lang="en-US" sz="15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Appointed </a:t>
            </a:r>
            <a:r>
              <a:rPr lang="en-US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by</a:t>
            </a:r>
            <a:r>
              <a:rPr lang="en-US" sz="15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the Lynn Haven City Commission </a:t>
            </a:r>
          </a:p>
          <a:p>
            <a:pPr algn="l"/>
            <a:r>
              <a:rPr lang="en-US" sz="15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Presented August 24, 2021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BDB09C-D029-4FCC-8BBC-BF7F4785583E}"/>
              </a:ext>
            </a:extLst>
          </p:cNvPr>
          <p:cNvCxnSpPr>
            <a:cxnSpLocks/>
          </p:cNvCxnSpPr>
          <p:nvPr/>
        </p:nvCxnSpPr>
        <p:spPr>
          <a:xfrm>
            <a:off x="493064" y="3684489"/>
            <a:ext cx="4500277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33EAA090-534C-4FE4-9EB4-7C4B7E1EB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1" b="906"/>
          <a:stretch/>
        </p:blipFill>
        <p:spPr>
          <a:xfrm>
            <a:off x="-56030" y="1"/>
            <a:ext cx="92000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29" y="335459"/>
            <a:ext cx="7665805" cy="903770"/>
          </a:xfrm>
        </p:spPr>
        <p:txBody>
          <a:bodyPr anchor="b">
            <a:noAutofit/>
          </a:bodyPr>
          <a:lstStyle/>
          <a:p>
            <a:pPr algn="l"/>
            <a:r>
              <a:rPr lang="en-US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Estimated City Rebuild Cash </a:t>
            </a:r>
            <a:br>
              <a:rPr lang="en-US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Flow thru September 1, 2025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A26949-B897-4BEF-94AF-D86B6C5F10F1}"/>
              </a:ext>
            </a:extLst>
          </p:cNvPr>
          <p:cNvSpPr txBox="1">
            <a:spLocks/>
          </p:cNvSpPr>
          <p:nvPr/>
        </p:nvSpPr>
        <p:spPr>
          <a:xfrm>
            <a:off x="267961" y="1595718"/>
            <a:ext cx="7378933" cy="499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6D1A87-E868-491E-94FF-3B92E1BC5F82}"/>
              </a:ext>
            </a:extLst>
          </p:cNvPr>
          <p:cNvCxnSpPr>
            <a:cxnSpLocks/>
          </p:cNvCxnSpPr>
          <p:nvPr/>
        </p:nvCxnSpPr>
        <p:spPr>
          <a:xfrm>
            <a:off x="527937" y="1170726"/>
            <a:ext cx="7271357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361F441-780A-4CE1-8883-4EB9E6AA9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46029"/>
              </p:ext>
            </p:extLst>
          </p:nvPr>
        </p:nvGraphicFramePr>
        <p:xfrm>
          <a:off x="456241" y="1846729"/>
          <a:ext cx="8330338" cy="4675806"/>
        </p:xfrm>
        <a:graphic>
          <a:graphicData uri="http://schemas.openxmlformats.org/drawingml/2006/table">
            <a:tbl>
              <a:tblPr/>
              <a:tblGrid>
                <a:gridCol w="5380990">
                  <a:extLst>
                    <a:ext uri="{9D8B030D-6E8A-4147-A177-3AD203B41FA5}">
                      <a16:colId xmlns:a16="http://schemas.microsoft.com/office/drawing/2014/main" val="3824202739"/>
                    </a:ext>
                  </a:extLst>
                </a:gridCol>
                <a:gridCol w="1396234">
                  <a:extLst>
                    <a:ext uri="{9D8B030D-6E8A-4147-A177-3AD203B41FA5}">
                      <a16:colId xmlns:a16="http://schemas.microsoft.com/office/drawing/2014/main" val="67740550"/>
                    </a:ext>
                  </a:extLst>
                </a:gridCol>
                <a:gridCol w="1553114">
                  <a:extLst>
                    <a:ext uri="{9D8B030D-6E8A-4147-A177-3AD203B41FA5}">
                      <a16:colId xmlns:a16="http://schemas.microsoft.com/office/drawing/2014/main" val="2266256215"/>
                    </a:ext>
                  </a:extLst>
                </a:gridCol>
              </a:tblGrid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Rebuild Current Budget:</a:t>
                      </a:r>
                    </a:p>
                  </a:txBody>
                  <a:tcPr marL="8329" marR="8329" marT="8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" marR="8329" marT="8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" marR="8329" marT="8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504066"/>
                  </a:ext>
                </a:extLst>
              </a:tr>
              <a:tr h="263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BUDGETED COST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78732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070817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 City Hall/Chambers/PD(428)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Design, Bid, Build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13,863,184.00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305521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Tax Cost Savings and Value Engineering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(750,000.00)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77832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 City Hall (included in the # above)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Design, Bid, Build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153851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Library(insurance deduction)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Design, Bid, Build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1,100,000.00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124251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Senior Center/Garden Club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Remodel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494387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Works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Design, Bid, Build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400,000.00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456863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 Maintenance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Design, Bid, Build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525,000.00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928730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 Department #1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Design, Bid, Build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450,000.00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376679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 Complex Building (428)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Design, Bid, Build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6,940,000.00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983178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Tax Cost Savings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(500,000.00)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515086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 Complex Ballfields/City Park (428)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Multi-Million, TBF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6,996,776.00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819392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Tax Cost Savings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(500,000.00)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865601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Animal Shelter Bldg. 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Remodel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95624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 Rebuild Cost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28,524,960.00 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31006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" marR="8329" marT="83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" marR="8329" marT="83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" marR="8329" marT="83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963633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Cash Balance at 8-30-21</a:t>
                      </a:r>
                    </a:p>
                  </a:txBody>
                  <a:tcPr marL="8329" marR="8329" marT="83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29" marR="8329" marT="83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24,862,967 </a:t>
                      </a:r>
                    </a:p>
                  </a:txBody>
                  <a:tcPr marL="8329" marR="8329" marT="83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7896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43A82D-239A-461C-9B85-40AA0663D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01315"/>
              </p:ext>
            </p:extLst>
          </p:nvPr>
        </p:nvGraphicFramePr>
        <p:xfrm>
          <a:off x="1598858" y="1189821"/>
          <a:ext cx="5946284" cy="769732"/>
        </p:xfrm>
        <a:graphic>
          <a:graphicData uri="http://schemas.openxmlformats.org/drawingml/2006/table">
            <a:tbl>
              <a:tblPr/>
              <a:tblGrid>
                <a:gridCol w="5946284">
                  <a:extLst>
                    <a:ext uri="{9D8B030D-6E8A-4147-A177-3AD203B41FA5}">
                      <a16:colId xmlns:a16="http://schemas.microsoft.com/office/drawing/2014/main" val="3269163080"/>
                    </a:ext>
                  </a:extLst>
                </a:gridCol>
              </a:tblGrid>
              <a:tr h="19243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521194"/>
                  </a:ext>
                </a:extLst>
              </a:tr>
              <a:tr h="192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Disaster Recovery Bond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148787"/>
                  </a:ext>
                </a:extLst>
              </a:tr>
              <a:tr h="192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Flow </a:t>
                      </a: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Estimates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 of 7-15-2021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415320"/>
                  </a:ext>
                </a:extLst>
              </a:tr>
              <a:tr h="192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Presented to the Debt Review Committee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61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67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33EAA090-534C-4FE4-9EB4-7C4B7E1EB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1" b="906"/>
          <a:stretch/>
        </p:blipFill>
        <p:spPr>
          <a:xfrm>
            <a:off x="-56030" y="1"/>
            <a:ext cx="92000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270" y="291751"/>
            <a:ext cx="6574024" cy="903770"/>
          </a:xfrm>
        </p:spPr>
        <p:txBody>
          <a:bodyPr anchor="b">
            <a:noAutofit/>
          </a:bodyPr>
          <a:lstStyle/>
          <a:p>
            <a:pPr algn="l"/>
            <a:r>
              <a:rPr lang="en-US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Estimated City Rebuild Cash Flow</a:t>
            </a:r>
            <a:br>
              <a:rPr lang="en-US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thru September 1, 2025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(cont'd)</a:t>
            </a:r>
            <a:r>
              <a:rPr lang="en-US" sz="1000" dirty="0"/>
              <a:t> </a:t>
            </a:r>
            <a:endParaRPr lang="en-US" sz="3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F2462-B8F3-423F-93E4-4930AD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61" y="1595718"/>
            <a:ext cx="7056204" cy="499334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A26949-B897-4BEF-94AF-D86B6C5F10F1}"/>
              </a:ext>
            </a:extLst>
          </p:cNvPr>
          <p:cNvSpPr txBox="1">
            <a:spLocks/>
          </p:cNvSpPr>
          <p:nvPr/>
        </p:nvSpPr>
        <p:spPr>
          <a:xfrm>
            <a:off x="267961" y="1595718"/>
            <a:ext cx="7378933" cy="499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6D1A87-E868-491E-94FF-3B92E1BC5F82}"/>
              </a:ext>
            </a:extLst>
          </p:cNvPr>
          <p:cNvCxnSpPr>
            <a:cxnSpLocks/>
          </p:cNvCxnSpPr>
          <p:nvPr/>
        </p:nvCxnSpPr>
        <p:spPr>
          <a:xfrm>
            <a:off x="569804" y="1195521"/>
            <a:ext cx="601029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96EA41-6197-48F6-88A7-CEA7DA316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94614"/>
              </p:ext>
            </p:extLst>
          </p:nvPr>
        </p:nvGraphicFramePr>
        <p:xfrm>
          <a:off x="591952" y="1372842"/>
          <a:ext cx="7736259" cy="4825329"/>
        </p:xfrm>
        <a:graphic>
          <a:graphicData uri="http://schemas.openxmlformats.org/drawingml/2006/table">
            <a:tbl>
              <a:tblPr/>
              <a:tblGrid>
                <a:gridCol w="4997245">
                  <a:extLst>
                    <a:ext uri="{9D8B030D-6E8A-4147-A177-3AD203B41FA5}">
                      <a16:colId xmlns:a16="http://schemas.microsoft.com/office/drawing/2014/main" val="2550455882"/>
                    </a:ext>
                  </a:extLst>
                </a:gridCol>
                <a:gridCol w="1296661">
                  <a:extLst>
                    <a:ext uri="{9D8B030D-6E8A-4147-A177-3AD203B41FA5}">
                      <a16:colId xmlns:a16="http://schemas.microsoft.com/office/drawing/2014/main" val="2580370189"/>
                    </a:ext>
                  </a:extLst>
                </a:gridCol>
                <a:gridCol w="1442353">
                  <a:extLst>
                    <a:ext uri="{9D8B030D-6E8A-4147-A177-3AD203B41FA5}">
                      <a16:colId xmlns:a16="http://schemas.microsoft.com/office/drawing/2014/main" val="1445672257"/>
                    </a:ext>
                  </a:extLst>
                </a:gridCol>
              </a:tblGrid>
              <a:tr h="209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ESTIMATES of In Flows and Out Flows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793588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040624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FEMA Reimbursement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24,424,203 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106996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485799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Insurance Settlement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6,000,000 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364567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860042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Estimated In Flow  (7-9-21 through 9-1-25)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30,424,203 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960466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565966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2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Estimated</a:t>
                      </a: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Rebuild  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28,524,960 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63838"/>
                  </a:ext>
                </a:extLst>
              </a:tr>
              <a:tr h="393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progress payments made to date as of 8-15-21</a:t>
                      </a:r>
                    </a:p>
                  </a:txBody>
                  <a:tcPr marL="100053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(3,042,581)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490513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281539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Debt Service (Principal &amp; Interest)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13,371,652 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618398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620113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Estimated Out Flow  (7-9-21 through 9-1-25)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38,854,031 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725850"/>
                  </a:ext>
                </a:extLst>
              </a:tr>
              <a:tr h="21853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670751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Cash Balance at 9-1-25</a:t>
                      </a:r>
                    </a:p>
                  </a:txBody>
                  <a:tcPr marL="8338" marR="8338" marT="8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16,433,139 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68690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8" marR="8338" marT="8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79012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of 2019 Disaster Recovery Bond at 9-1-25</a:t>
                      </a:r>
                    </a:p>
                  </a:txBody>
                  <a:tcPr marL="8338" marR="8338" marT="8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21,650,000 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1694"/>
                  </a:ext>
                </a:extLst>
              </a:tr>
              <a:tr h="209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8" marR="8338" marT="8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97028"/>
                  </a:ext>
                </a:extLst>
              </a:tr>
              <a:tr h="428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Unfunded Principal Portion of 2019 Disaster Recovery Bond as of 9-1-25</a:t>
                      </a:r>
                    </a:p>
                  </a:txBody>
                  <a:tcPr marL="8338" marR="8338" marT="8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5,216,861 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06933"/>
                  </a:ext>
                </a:extLst>
              </a:tr>
              <a:tr h="218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8" marR="8338" marT="8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8" marR="8338" marT="8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87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6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33EAA090-534C-4FE4-9EB4-7C4B7E1E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9" y="-84044"/>
            <a:ext cx="9256059" cy="6942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14" y="44458"/>
            <a:ext cx="5711498" cy="1422758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Debt Forgiveness:  Community Disaster Loan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F2462-B8F3-423F-93E4-4930AD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61" y="1595718"/>
            <a:ext cx="7056204" cy="499334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2031F4-6A9C-4844-AEAE-B021E22B9C8D}"/>
              </a:ext>
            </a:extLst>
          </p:cNvPr>
          <p:cNvSpPr txBox="1">
            <a:spLocks/>
          </p:cNvSpPr>
          <p:nvPr/>
        </p:nvSpPr>
        <p:spPr>
          <a:xfrm>
            <a:off x="209200" y="1930408"/>
            <a:ext cx="6563145" cy="4787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/>
              <a:t>To qualify for a CDL the local government must: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sz="2200" dirty="0"/>
              <a:t>Be located in the presidentially declared disaster area, and the disaster must have adversely affected the level of essential municipal services previously provided. 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sz="2200" dirty="0"/>
              <a:t> Be able to show a substantial loss (greater than 5%) of tax and other revenues for the current or succeeding year as a result of a major disaster. 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sz="2200" dirty="0"/>
              <a:t>Not be in arrears with respect to any payments due on previous loans.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sz="2200" dirty="0"/>
              <a:t>The City was granted the $5 million. Forgiveness of the loan will be assessed in 2022. 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endParaRPr lang="en-US" sz="2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7145FD-05E9-4343-AF01-0004BC624B81}"/>
              </a:ext>
            </a:extLst>
          </p:cNvPr>
          <p:cNvCxnSpPr>
            <a:cxnSpLocks/>
          </p:cNvCxnSpPr>
          <p:nvPr/>
        </p:nvCxnSpPr>
        <p:spPr>
          <a:xfrm>
            <a:off x="267961" y="1595718"/>
            <a:ext cx="5542151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27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33EAA090-534C-4FE4-9EB4-7C4B7E1E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9" y="-84044"/>
            <a:ext cx="9256059" cy="6942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61" y="172960"/>
            <a:ext cx="5711498" cy="1422758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Committee Recommendations: </a:t>
            </a:r>
            <a:b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The Four 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F2462-B8F3-423F-93E4-4930AD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61" y="1595718"/>
            <a:ext cx="7056204" cy="499334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dirty="0"/>
              <a:t>Re-evaluate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dirty="0"/>
              <a:t>Refinance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dirty="0"/>
              <a:t>Restore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dirty="0"/>
              <a:t>Recoup potential funds after litigation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FCC660-2B55-460D-AFCF-04D03ABC34E6}"/>
              </a:ext>
            </a:extLst>
          </p:cNvPr>
          <p:cNvCxnSpPr>
            <a:cxnSpLocks/>
          </p:cNvCxnSpPr>
          <p:nvPr/>
        </p:nvCxnSpPr>
        <p:spPr>
          <a:xfrm>
            <a:off x="385488" y="1703289"/>
            <a:ext cx="53071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57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33EAA090-534C-4FE4-9EB4-7C4B7E1E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9" y="-84044"/>
            <a:ext cx="9256059" cy="6942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86" y="900929"/>
            <a:ext cx="8442664" cy="1422758"/>
          </a:xfrm>
        </p:spPr>
        <p:txBody>
          <a:bodyPr anchor="b">
            <a:noAutofit/>
          </a:bodyPr>
          <a:lstStyle/>
          <a:p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989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33EAA090-534C-4FE4-9EB4-7C4B7E1E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9" y="-84044"/>
            <a:ext cx="9256059" cy="6942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61" y="234940"/>
            <a:ext cx="8696796" cy="1041794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F2462-B8F3-423F-93E4-4930AD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61" y="1595718"/>
            <a:ext cx="6845949" cy="4787153"/>
          </a:xfrm>
        </p:spPr>
        <p:txBody>
          <a:bodyPr>
            <a:normAutofit/>
          </a:bodyPr>
          <a:lstStyle/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sz="2600" dirty="0"/>
              <a:t>Introduction of the Debt Review Committee Members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sz="2600" dirty="0"/>
              <a:t>The Committee’s objectives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sz="2600" dirty="0"/>
              <a:t>Cursory view of meetings and topics discussed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sz="2600" dirty="0"/>
              <a:t>Analysis of current and historic debt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sz="2600" dirty="0"/>
              <a:t>Estimated Disaster Bond cash flow thru 9-1-25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sz="2600" dirty="0"/>
              <a:t>Community Disaster Loan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sz="2600" dirty="0"/>
              <a:t>Recommendations to the City Commission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0F70B7-CAA8-4F2F-B971-E9D50E855DDB}"/>
              </a:ext>
            </a:extLst>
          </p:cNvPr>
          <p:cNvCxnSpPr>
            <a:cxnSpLocks/>
          </p:cNvCxnSpPr>
          <p:nvPr/>
        </p:nvCxnSpPr>
        <p:spPr>
          <a:xfrm>
            <a:off x="376523" y="1276734"/>
            <a:ext cx="517263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33EAA090-534C-4FE4-9EB4-7C4B7E1E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9" y="-84044"/>
            <a:ext cx="9256059" cy="6942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61" y="397077"/>
            <a:ext cx="4572980" cy="1041794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Debt Review Committee Members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F2462-B8F3-423F-93E4-4930AD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61" y="1595718"/>
            <a:ext cx="7378933" cy="4993341"/>
          </a:xfrm>
        </p:spPr>
        <p:txBody>
          <a:bodyPr>
            <a:normAutofit lnSpcReduction="10000"/>
          </a:bodyPr>
          <a:lstStyle/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dirty="0"/>
              <a:t>Twila Miller, Retired, Former Deputy Finance Director, City of Lynn Haven, 40-year resident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dirty="0"/>
              <a:t>Alfred </a:t>
            </a:r>
            <a:r>
              <a:rPr lang="en-US" dirty="0" err="1"/>
              <a:t>McCambry</a:t>
            </a:r>
            <a:r>
              <a:rPr lang="en-US" dirty="0"/>
              <a:t>, Dean Workforce Development &amp; Director Gulf/Franklin Campus, Gulf State College, 13-year resident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dirty="0"/>
              <a:t>Joey Ginn, Centennial Bank Market President, 25-year resident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dirty="0"/>
              <a:t>Brian Gray, Readjustment Counselor Therapist Bay County Vet Center, longtime resident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dirty="0"/>
              <a:t>Frank Hall, President - Panama City Market BancorpSouth, 26-year resident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dirty="0"/>
              <a:t>Vickie Gainer, City Manager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r>
              <a:rPr lang="en-US" dirty="0"/>
              <a:t>Kiki Roman, Deputy Finance Director</a:t>
            </a:r>
          </a:p>
          <a:p>
            <a:pPr marL="257175" indent="-257175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CF3473-3352-49A5-BAEA-E78FD81B3AD9}"/>
              </a:ext>
            </a:extLst>
          </p:cNvPr>
          <p:cNvCxnSpPr>
            <a:cxnSpLocks/>
          </p:cNvCxnSpPr>
          <p:nvPr/>
        </p:nvCxnSpPr>
        <p:spPr>
          <a:xfrm flipV="1">
            <a:off x="430311" y="1438871"/>
            <a:ext cx="5280207" cy="444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9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33EAA090-534C-4FE4-9EB4-7C4B7E1E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9" y="-84044"/>
            <a:ext cx="9256059" cy="6942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61" y="397077"/>
            <a:ext cx="4572980" cy="1041794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The Committees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F2462-B8F3-423F-93E4-4930AD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61" y="1595718"/>
            <a:ext cx="7056204" cy="499334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F993AFA-DCC5-4F65-9C9E-9500CA2257C1}"/>
              </a:ext>
            </a:extLst>
          </p:cNvPr>
          <p:cNvSpPr txBox="1">
            <a:spLocks/>
          </p:cNvSpPr>
          <p:nvPr/>
        </p:nvSpPr>
        <p:spPr>
          <a:xfrm>
            <a:off x="267961" y="1595718"/>
            <a:ext cx="7378933" cy="499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CDC8D1-2DE7-4B39-B33E-924ABCC97FE5}"/>
              </a:ext>
            </a:extLst>
          </p:cNvPr>
          <p:cNvSpPr txBox="1">
            <a:spLocks/>
          </p:cNvSpPr>
          <p:nvPr/>
        </p:nvSpPr>
        <p:spPr>
          <a:xfrm>
            <a:off x="420361" y="1748118"/>
            <a:ext cx="7378933" cy="499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8F987D-16CC-4ACE-B6D4-5AE27F235ECA}"/>
              </a:ext>
            </a:extLst>
          </p:cNvPr>
          <p:cNvSpPr txBox="1">
            <a:spLocks/>
          </p:cNvSpPr>
          <p:nvPr/>
        </p:nvSpPr>
        <p:spPr>
          <a:xfrm>
            <a:off x="420360" y="1671918"/>
            <a:ext cx="7378933" cy="499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47D052-EB8A-4976-8411-999759924186}"/>
              </a:ext>
            </a:extLst>
          </p:cNvPr>
          <p:cNvCxnSpPr>
            <a:cxnSpLocks/>
          </p:cNvCxnSpPr>
          <p:nvPr/>
        </p:nvCxnSpPr>
        <p:spPr>
          <a:xfrm>
            <a:off x="420360" y="1577783"/>
            <a:ext cx="4546087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F5D58B-9CAB-43EE-8859-0318A6FC2DB6}"/>
              </a:ext>
            </a:extLst>
          </p:cNvPr>
          <p:cNvSpPr txBox="1"/>
          <p:nvPr/>
        </p:nvSpPr>
        <p:spPr>
          <a:xfrm>
            <a:off x="267960" y="1948431"/>
            <a:ext cx="696655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/>
              <a:t>Review existing debt commitments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/>
              <a:t>Review historical debt trends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Meet with bond consultants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Identify potential debt reductions/restructuring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/>
              <a:t>Report findings to City Commission</a:t>
            </a:r>
          </a:p>
          <a:p>
            <a:pPr algn="l"/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6483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33EAA090-534C-4FE4-9EB4-7C4B7E1E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9" y="-84044"/>
            <a:ext cx="9256059" cy="6942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60" y="397077"/>
            <a:ext cx="6670722" cy="1041794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Meetings and Topics Discussed (June 18 – Aug. 24)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F2462-B8F3-423F-93E4-4930AD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61" y="1595718"/>
            <a:ext cx="7056204" cy="499334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A26949-B897-4BEF-94AF-D86B6C5F10F1}"/>
              </a:ext>
            </a:extLst>
          </p:cNvPr>
          <p:cNvSpPr txBox="1">
            <a:spLocks/>
          </p:cNvSpPr>
          <p:nvPr/>
        </p:nvSpPr>
        <p:spPr>
          <a:xfrm>
            <a:off x="267961" y="1595718"/>
            <a:ext cx="7378933" cy="499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17D9B0-B84C-4AFE-AED0-56944165723A}"/>
              </a:ext>
            </a:extLst>
          </p:cNvPr>
          <p:cNvCxnSpPr>
            <a:cxnSpLocks/>
          </p:cNvCxnSpPr>
          <p:nvPr/>
        </p:nvCxnSpPr>
        <p:spPr>
          <a:xfrm>
            <a:off x="394452" y="1456795"/>
            <a:ext cx="499333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4D53A4-B51A-4F9C-B821-A3A983A96566}"/>
              </a:ext>
            </a:extLst>
          </p:cNvPr>
          <p:cNvSpPr txBox="1"/>
          <p:nvPr/>
        </p:nvSpPr>
        <p:spPr>
          <a:xfrm>
            <a:off x="267960" y="1627755"/>
            <a:ext cx="6948627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200" dirty="0"/>
              <a:t>Each Bond/Note was individually reviewed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200" dirty="0"/>
              <a:t>Detailed history of the decision to issue 2019 Disaster Recovery Bond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200" dirty="0"/>
              <a:t>Overview by bond consultants to discuss bond market trends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200" dirty="0"/>
              <a:t>Estimated cash flow for 2019 Disaster Recovery Bond balance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200" dirty="0"/>
              <a:t>Review of hurricane insurance settlement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200" dirty="0"/>
              <a:t>Review of Community Disaster Loan (CDL)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200" dirty="0"/>
              <a:t>Review of American Rescue Plan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dirty="0"/>
              <a:t>Discussion of recommendation for potential prepayments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dirty="0"/>
              <a:t>Discussion of recommendation for potential restructuring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60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33EAA090-534C-4FE4-9EB4-7C4B7E1EB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1" b="906"/>
          <a:stretch/>
        </p:blipFill>
        <p:spPr>
          <a:xfrm>
            <a:off x="-56030" y="1"/>
            <a:ext cx="92000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61" y="394376"/>
            <a:ext cx="8274423" cy="903770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Current and Historic  Debt Review Before Hurricane Michael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F2462-B8F3-423F-93E4-4930AD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61" y="1595718"/>
            <a:ext cx="7056204" cy="499334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A26949-B897-4BEF-94AF-D86B6C5F10F1}"/>
              </a:ext>
            </a:extLst>
          </p:cNvPr>
          <p:cNvSpPr txBox="1">
            <a:spLocks/>
          </p:cNvSpPr>
          <p:nvPr/>
        </p:nvSpPr>
        <p:spPr>
          <a:xfrm>
            <a:off x="267961" y="1595718"/>
            <a:ext cx="7378933" cy="499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6D1A87-E868-491E-94FF-3B92E1BC5F82}"/>
              </a:ext>
            </a:extLst>
          </p:cNvPr>
          <p:cNvCxnSpPr>
            <a:cxnSpLocks/>
          </p:cNvCxnSpPr>
          <p:nvPr/>
        </p:nvCxnSpPr>
        <p:spPr>
          <a:xfrm>
            <a:off x="267961" y="1447142"/>
            <a:ext cx="705620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4C79F4B-F3F5-4CCE-8900-7EB20B05A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49" y="1904343"/>
            <a:ext cx="7132938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5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EBD240-08BF-465F-B332-494B12E75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" y="-35831"/>
            <a:ext cx="91399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138" y="35831"/>
            <a:ext cx="7656327" cy="785119"/>
          </a:xfrm>
        </p:spPr>
        <p:txBody>
          <a:bodyPr anchor="b">
            <a:noAutofit/>
          </a:bodyPr>
          <a:lstStyle/>
          <a:p>
            <a:pPr algn="l"/>
            <a:r>
              <a:rPr lang="en-US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Current and Historic  Debt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F2462-B8F3-423F-93E4-4930AD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61" y="1595718"/>
            <a:ext cx="7056204" cy="499334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7C14D9-680D-48D1-A877-F4EF40A96D3B}"/>
              </a:ext>
            </a:extLst>
          </p:cNvPr>
          <p:cNvSpPr txBox="1">
            <a:spLocks/>
          </p:cNvSpPr>
          <p:nvPr/>
        </p:nvSpPr>
        <p:spPr>
          <a:xfrm>
            <a:off x="267961" y="1595718"/>
            <a:ext cx="7378933" cy="499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75745FD-77D0-4C68-9B2C-6BBC36E7CA3C}"/>
              </a:ext>
            </a:extLst>
          </p:cNvPr>
          <p:cNvGraphicFramePr>
            <a:graphicFrameLocks/>
          </p:cNvGraphicFramePr>
          <p:nvPr/>
        </p:nvGraphicFramePr>
        <p:xfrm>
          <a:off x="577049" y="3702834"/>
          <a:ext cx="6232124" cy="319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E6D54C-E276-449F-B80D-3764D6FE339A}"/>
              </a:ext>
            </a:extLst>
          </p:cNvPr>
          <p:cNvCxnSpPr>
            <a:cxnSpLocks/>
          </p:cNvCxnSpPr>
          <p:nvPr/>
        </p:nvCxnSpPr>
        <p:spPr>
          <a:xfrm>
            <a:off x="741227" y="820950"/>
            <a:ext cx="5044117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DA29D8-50FD-4DC7-914A-7463A84F171A}"/>
              </a:ext>
            </a:extLst>
          </p:cNvPr>
          <p:cNvGraphicFramePr>
            <a:graphicFrameLocks noGrp="1"/>
          </p:cNvGraphicFramePr>
          <p:nvPr/>
        </p:nvGraphicFramePr>
        <p:xfrm>
          <a:off x="654669" y="663643"/>
          <a:ext cx="7780292" cy="3070028"/>
        </p:xfrm>
        <a:graphic>
          <a:graphicData uri="http://schemas.openxmlformats.org/drawingml/2006/table">
            <a:tbl>
              <a:tblPr/>
              <a:tblGrid>
                <a:gridCol w="1777224">
                  <a:extLst>
                    <a:ext uri="{9D8B030D-6E8A-4147-A177-3AD203B41FA5}">
                      <a16:colId xmlns:a16="http://schemas.microsoft.com/office/drawing/2014/main" val="1888450890"/>
                    </a:ext>
                  </a:extLst>
                </a:gridCol>
                <a:gridCol w="1671907">
                  <a:extLst>
                    <a:ext uri="{9D8B030D-6E8A-4147-A177-3AD203B41FA5}">
                      <a16:colId xmlns:a16="http://schemas.microsoft.com/office/drawing/2014/main" val="1477051778"/>
                    </a:ext>
                  </a:extLst>
                </a:gridCol>
                <a:gridCol w="1276969">
                  <a:extLst>
                    <a:ext uri="{9D8B030D-6E8A-4147-A177-3AD203B41FA5}">
                      <a16:colId xmlns:a16="http://schemas.microsoft.com/office/drawing/2014/main" val="1653430464"/>
                    </a:ext>
                  </a:extLst>
                </a:gridCol>
                <a:gridCol w="171140">
                  <a:extLst>
                    <a:ext uri="{9D8B030D-6E8A-4147-A177-3AD203B41FA5}">
                      <a16:colId xmlns:a16="http://schemas.microsoft.com/office/drawing/2014/main" val="3329156327"/>
                    </a:ext>
                  </a:extLst>
                </a:gridCol>
                <a:gridCol w="1355956">
                  <a:extLst>
                    <a:ext uri="{9D8B030D-6E8A-4147-A177-3AD203B41FA5}">
                      <a16:colId xmlns:a16="http://schemas.microsoft.com/office/drawing/2014/main" val="1807328101"/>
                    </a:ext>
                  </a:extLst>
                </a:gridCol>
                <a:gridCol w="105317">
                  <a:extLst>
                    <a:ext uri="{9D8B030D-6E8A-4147-A177-3AD203B41FA5}">
                      <a16:colId xmlns:a16="http://schemas.microsoft.com/office/drawing/2014/main" val="3677791102"/>
                    </a:ext>
                  </a:extLst>
                </a:gridCol>
                <a:gridCol w="1421779">
                  <a:extLst>
                    <a:ext uri="{9D8B030D-6E8A-4147-A177-3AD203B41FA5}">
                      <a16:colId xmlns:a16="http://schemas.microsoft.com/office/drawing/2014/main" val="1627969507"/>
                    </a:ext>
                  </a:extLst>
                </a:gridCol>
              </a:tblGrid>
              <a:tr h="219738">
                <a:tc gridSpan="7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85" marR="94785" marT="47393" marB="473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009701"/>
                  </a:ext>
                </a:extLst>
              </a:tr>
              <a:tr h="21973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 Analysis</a:t>
                      </a:r>
                    </a:p>
                  </a:txBody>
                  <a:tcPr marL="94785" marR="94785" marT="47393" marB="4739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70422"/>
                  </a:ext>
                </a:extLst>
              </a:tr>
              <a:tr h="21973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Principal balance at the end of each Fiscal Year</a:t>
                      </a:r>
                    </a:p>
                  </a:txBody>
                  <a:tcPr marL="94785" marR="94785" marT="47393" marB="4739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62259"/>
                  </a:ext>
                </a:extLst>
              </a:tr>
              <a:tr h="21973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Audited Financial Statements</a:t>
                      </a:r>
                    </a:p>
                  </a:txBody>
                  <a:tcPr marL="94785" marR="94785" marT="47393" marB="4739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47548"/>
                  </a:ext>
                </a:extLst>
              </a:tr>
              <a:tr h="343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Governmental Activities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Business Activities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Grand Total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Source Document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06796"/>
                  </a:ext>
                </a:extLst>
              </a:tr>
              <a:tr h="158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2,554,800.00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18,455,200.00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21,010,000.00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2013 Audit Page #9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518976"/>
                  </a:ext>
                </a:extLst>
              </a:tr>
              <a:tr h="158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2,388,210.00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17,151,789.00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19,539,999.00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2013 Audit Page #9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798485"/>
                  </a:ext>
                </a:extLst>
              </a:tr>
              <a:tr h="158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2,210,230.00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15,749,593.00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17,959,823.00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2014 Audit Page #10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042599"/>
                  </a:ext>
                </a:extLst>
              </a:tr>
              <a:tr h="158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2,022,990.00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17,326,651.00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19,349,641.00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2015 Audit Page #10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93714"/>
                  </a:ext>
                </a:extLst>
              </a:tr>
              <a:tr h="158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1,859,180.00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15,885,550.00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17,744,730.00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2016 Audit Page #10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605704"/>
                  </a:ext>
                </a:extLst>
              </a:tr>
              <a:tr h="158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5,551,380.00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14,589,755.00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20,141,135.00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2017 Audit Page #10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981502"/>
                  </a:ext>
                </a:extLst>
              </a:tr>
              <a:tr h="158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10,741,710.00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13,221,124.00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23,962,834.00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2018 Audit Page #10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94768"/>
                  </a:ext>
                </a:extLst>
              </a:tr>
              <a:tr h="158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41,418,780.00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22,254,259.00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63,673,039.00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2019 Audit Page #12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619281"/>
                  </a:ext>
                </a:extLst>
              </a:tr>
              <a:tr h="158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44,227,242.00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24,659,467.00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68,886,709.00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2020 Audit Page #12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188799"/>
                  </a:ext>
                </a:extLst>
              </a:tr>
              <a:tr h="158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58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08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33EAA090-534C-4FE4-9EB4-7C4B7E1EB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1" b="906"/>
          <a:stretch/>
        </p:blipFill>
        <p:spPr>
          <a:xfrm>
            <a:off x="-56030" y="1"/>
            <a:ext cx="92000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65" y="132479"/>
            <a:ext cx="6221616" cy="903770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Debt Balance Per Year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F2462-B8F3-423F-93E4-4930AD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61" y="1595718"/>
            <a:ext cx="7056204" cy="499334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A26949-B897-4BEF-94AF-D86B6C5F10F1}"/>
              </a:ext>
            </a:extLst>
          </p:cNvPr>
          <p:cNvSpPr txBox="1">
            <a:spLocks/>
          </p:cNvSpPr>
          <p:nvPr/>
        </p:nvSpPr>
        <p:spPr>
          <a:xfrm>
            <a:off x="267961" y="1595718"/>
            <a:ext cx="7378933" cy="499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8FF0AB-1DB2-4393-8214-B5AF2C463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932708"/>
              </p:ext>
            </p:extLst>
          </p:nvPr>
        </p:nvGraphicFramePr>
        <p:xfrm>
          <a:off x="214171" y="1498589"/>
          <a:ext cx="8714674" cy="432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6D1A87-E868-491E-94FF-3B92E1BC5F82}"/>
              </a:ext>
            </a:extLst>
          </p:cNvPr>
          <p:cNvCxnSpPr>
            <a:cxnSpLocks/>
          </p:cNvCxnSpPr>
          <p:nvPr/>
        </p:nvCxnSpPr>
        <p:spPr>
          <a:xfrm>
            <a:off x="267961" y="1133377"/>
            <a:ext cx="482300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297E504-FBC5-4244-9E73-182A40AE31F1}"/>
              </a:ext>
            </a:extLst>
          </p:cNvPr>
          <p:cNvSpPr txBox="1"/>
          <p:nvPr/>
        </p:nvSpPr>
        <p:spPr>
          <a:xfrm>
            <a:off x="977153" y="6060141"/>
            <a:ext cx="504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*Does not include the CDL</a:t>
            </a:r>
          </a:p>
        </p:txBody>
      </p:sp>
    </p:spTree>
    <p:extLst>
      <p:ext uri="{BB962C8B-B14F-4D97-AF65-F5344CB8AC3E}">
        <p14:creationId xmlns:p14="http://schemas.microsoft.com/office/powerpoint/2010/main" val="383924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33EAA090-534C-4FE4-9EB4-7C4B7E1EB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1" b="906"/>
          <a:stretch/>
        </p:blipFill>
        <p:spPr>
          <a:xfrm>
            <a:off x="-56030" y="1"/>
            <a:ext cx="92000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F3F0B-01DC-46B9-BFD6-60256DFBD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238" y="250202"/>
            <a:ext cx="6514579" cy="757838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Debt Balance Per Year  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(cont'd)</a:t>
            </a:r>
            <a:r>
              <a:rPr lang="en-US" sz="1050" dirty="0"/>
              <a:t> </a:t>
            </a:r>
            <a:endParaRPr lang="en-US" sz="36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F2462-B8F3-423F-93E4-4930AD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61" y="1595718"/>
            <a:ext cx="7056204" cy="499334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A26949-B897-4BEF-94AF-D86B6C5F10F1}"/>
              </a:ext>
            </a:extLst>
          </p:cNvPr>
          <p:cNvSpPr txBox="1">
            <a:spLocks/>
          </p:cNvSpPr>
          <p:nvPr/>
        </p:nvSpPr>
        <p:spPr>
          <a:xfrm>
            <a:off x="267961" y="1595718"/>
            <a:ext cx="7378933" cy="499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6D1A87-E868-491E-94FF-3B92E1BC5F82}"/>
              </a:ext>
            </a:extLst>
          </p:cNvPr>
          <p:cNvCxnSpPr>
            <a:cxnSpLocks/>
          </p:cNvCxnSpPr>
          <p:nvPr/>
        </p:nvCxnSpPr>
        <p:spPr>
          <a:xfrm>
            <a:off x="763480" y="959477"/>
            <a:ext cx="447190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46D457-29EB-448B-B855-2D7AEF7CA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79068"/>
              </p:ext>
            </p:extLst>
          </p:nvPr>
        </p:nvGraphicFramePr>
        <p:xfrm>
          <a:off x="372862" y="1706175"/>
          <a:ext cx="8336130" cy="4977148"/>
        </p:xfrm>
        <a:graphic>
          <a:graphicData uri="http://schemas.openxmlformats.org/drawingml/2006/table">
            <a:tbl>
              <a:tblPr/>
              <a:tblGrid>
                <a:gridCol w="568049">
                  <a:extLst>
                    <a:ext uri="{9D8B030D-6E8A-4147-A177-3AD203B41FA5}">
                      <a16:colId xmlns:a16="http://schemas.microsoft.com/office/drawing/2014/main" val="1816355129"/>
                    </a:ext>
                  </a:extLst>
                </a:gridCol>
                <a:gridCol w="965684">
                  <a:extLst>
                    <a:ext uri="{9D8B030D-6E8A-4147-A177-3AD203B41FA5}">
                      <a16:colId xmlns:a16="http://schemas.microsoft.com/office/drawing/2014/main" val="1881496428"/>
                    </a:ext>
                  </a:extLst>
                </a:gridCol>
                <a:gridCol w="1121899">
                  <a:extLst>
                    <a:ext uri="{9D8B030D-6E8A-4147-A177-3AD203B41FA5}">
                      <a16:colId xmlns:a16="http://schemas.microsoft.com/office/drawing/2014/main" val="2735001296"/>
                    </a:ext>
                  </a:extLst>
                </a:gridCol>
                <a:gridCol w="1050892">
                  <a:extLst>
                    <a:ext uri="{9D8B030D-6E8A-4147-A177-3AD203B41FA5}">
                      <a16:colId xmlns:a16="http://schemas.microsoft.com/office/drawing/2014/main" val="289128580"/>
                    </a:ext>
                  </a:extLst>
                </a:gridCol>
                <a:gridCol w="1050892">
                  <a:extLst>
                    <a:ext uri="{9D8B030D-6E8A-4147-A177-3AD203B41FA5}">
                      <a16:colId xmlns:a16="http://schemas.microsoft.com/office/drawing/2014/main" val="2236553016"/>
                    </a:ext>
                  </a:extLst>
                </a:gridCol>
                <a:gridCol w="1121899">
                  <a:extLst>
                    <a:ext uri="{9D8B030D-6E8A-4147-A177-3AD203B41FA5}">
                      <a16:colId xmlns:a16="http://schemas.microsoft.com/office/drawing/2014/main" val="611471860"/>
                    </a:ext>
                  </a:extLst>
                </a:gridCol>
                <a:gridCol w="1050892">
                  <a:extLst>
                    <a:ext uri="{9D8B030D-6E8A-4147-A177-3AD203B41FA5}">
                      <a16:colId xmlns:a16="http://schemas.microsoft.com/office/drawing/2014/main" val="2386681968"/>
                    </a:ext>
                  </a:extLst>
                </a:gridCol>
                <a:gridCol w="269823">
                  <a:extLst>
                    <a:ext uri="{9D8B030D-6E8A-4147-A177-3AD203B41FA5}">
                      <a16:colId xmlns:a16="http://schemas.microsoft.com/office/drawing/2014/main" val="1849033886"/>
                    </a:ext>
                  </a:extLst>
                </a:gridCol>
                <a:gridCol w="1136100">
                  <a:extLst>
                    <a:ext uri="{9D8B030D-6E8A-4147-A177-3AD203B41FA5}">
                      <a16:colId xmlns:a16="http://schemas.microsoft.com/office/drawing/2014/main" val="1847589576"/>
                    </a:ext>
                  </a:extLst>
                </a:gridCol>
              </a:tblGrid>
              <a:tr h="369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General Fund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Disaster Recovery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Surtax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Water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Sewer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Stormwater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Grand Total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527615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2021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1,022,400.00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29,885,000.00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5,175,319.23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6,327,468.84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12,597,180.43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4,736,748.27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$ 59,744,116.77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682889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2022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883,950.00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27,900,000.00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4,099,319.23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5,862,582.04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11,810,072.03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4,603,734.34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$ 55,159,657.64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382694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743,370.00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25,860,000.00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2,998,319.23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5,462,002.52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11,010,245.27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4,467,288.64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$ 50,541,225.66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167176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2024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598,530.00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23,775,000.00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1,871,319.23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5,050,686.55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10,190,362.07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4,327,322.62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$ 45,813,220.47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62866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2025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453,690.00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21,650,000.00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717,319.23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4,632,224.29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9,357,517.05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4,183,745.43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$ 40,994,496.00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808148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2026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306,720.00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19,480,000.00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227,000.00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4,206,028.53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8,509,371.61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4,036,463.94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$ 36,765,584.08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475060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2027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155,490.00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17,260,000.00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3,769,011.70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7,641,086.89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3,885,382.57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$ 32,710,971.16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496674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2028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14,985,000.00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3,323,644.84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5,480,134.77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3,730,403.28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$ 27,519,182.89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22043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2029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12,655,000.00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2,911,823.61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6,024,811.85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3,571,425.50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$ 25,163,060.96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286413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2030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10,260,000.00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2,490,211.29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5,273,886.49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3,408,346.06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$ 21,432,443.84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37897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2031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7,800,000.00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2,056,277.77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4,504,829.75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3,241,059.16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$ 17,602,166.68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807995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2032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5,275,000.00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1,609,992.54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3,717,612.45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3,069,456.23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$ 13,672,061.22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71063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2033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2,675,000.00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1,153,824.71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2,909,705.13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2,893,425.91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9,631,955.75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753718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2034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-  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967,742.94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2,366,078.05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2,712,853.99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6,046,674.98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439253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2035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779,215.52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1,809,201.21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2,527,623.30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5,116,040.03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373276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2036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588,210.30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1,454,044.29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2,337,613.61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4,379,868.20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819292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2037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394,694.72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1,095,576.73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2,142,701.64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3,632,973.09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269081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2038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198,635.78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733,767.69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1,942,760.91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2,875,164.38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087149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2039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(0.00)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368,585.99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1,737,661.70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2,106,247.69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682859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2040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0.00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1,527,270.88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1,527,270.88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134684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2041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1,311,451.95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1,311,451.95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6597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2042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1,090,064.87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1,090,064.87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721999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2043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862,965.94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862,965.94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245550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2044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630,007.83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630,007.83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750120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2045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391,039.37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391,039.37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785553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2046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145,905.47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145,905.47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69299"/>
                  </a:ext>
                </a:extLst>
              </a:tr>
              <a:tr h="170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2047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3930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BC401FE-4B79-4B1F-9E3D-20465E337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781832"/>
              </p:ext>
            </p:extLst>
          </p:nvPr>
        </p:nvGraphicFramePr>
        <p:xfrm>
          <a:off x="372862" y="862672"/>
          <a:ext cx="8387768" cy="1576550"/>
        </p:xfrm>
        <a:graphic>
          <a:graphicData uri="http://schemas.openxmlformats.org/drawingml/2006/table">
            <a:tbl>
              <a:tblPr/>
              <a:tblGrid>
                <a:gridCol w="569208">
                  <a:extLst>
                    <a:ext uri="{9D8B030D-6E8A-4147-A177-3AD203B41FA5}">
                      <a16:colId xmlns:a16="http://schemas.microsoft.com/office/drawing/2014/main" val="1109919850"/>
                    </a:ext>
                  </a:extLst>
                </a:gridCol>
                <a:gridCol w="966580">
                  <a:extLst>
                    <a:ext uri="{9D8B030D-6E8A-4147-A177-3AD203B41FA5}">
                      <a16:colId xmlns:a16="http://schemas.microsoft.com/office/drawing/2014/main" val="1579882367"/>
                    </a:ext>
                  </a:extLst>
                </a:gridCol>
                <a:gridCol w="1138416">
                  <a:extLst>
                    <a:ext uri="{9D8B030D-6E8A-4147-A177-3AD203B41FA5}">
                      <a16:colId xmlns:a16="http://schemas.microsoft.com/office/drawing/2014/main" val="3723461220"/>
                    </a:ext>
                  </a:extLst>
                </a:gridCol>
                <a:gridCol w="1052499">
                  <a:extLst>
                    <a:ext uri="{9D8B030D-6E8A-4147-A177-3AD203B41FA5}">
                      <a16:colId xmlns:a16="http://schemas.microsoft.com/office/drawing/2014/main" val="694215499"/>
                    </a:ext>
                  </a:extLst>
                </a:gridCol>
                <a:gridCol w="1052499">
                  <a:extLst>
                    <a:ext uri="{9D8B030D-6E8A-4147-A177-3AD203B41FA5}">
                      <a16:colId xmlns:a16="http://schemas.microsoft.com/office/drawing/2014/main" val="855697373"/>
                    </a:ext>
                  </a:extLst>
                </a:gridCol>
                <a:gridCol w="1138416">
                  <a:extLst>
                    <a:ext uri="{9D8B030D-6E8A-4147-A177-3AD203B41FA5}">
                      <a16:colId xmlns:a16="http://schemas.microsoft.com/office/drawing/2014/main" val="3028143789"/>
                    </a:ext>
                  </a:extLst>
                </a:gridCol>
                <a:gridCol w="1052499">
                  <a:extLst>
                    <a:ext uri="{9D8B030D-6E8A-4147-A177-3AD203B41FA5}">
                      <a16:colId xmlns:a16="http://schemas.microsoft.com/office/drawing/2014/main" val="1364460366"/>
                    </a:ext>
                  </a:extLst>
                </a:gridCol>
                <a:gridCol w="268495">
                  <a:extLst>
                    <a:ext uri="{9D8B030D-6E8A-4147-A177-3AD203B41FA5}">
                      <a16:colId xmlns:a16="http://schemas.microsoft.com/office/drawing/2014/main" val="1030639637"/>
                    </a:ext>
                  </a:extLst>
                </a:gridCol>
                <a:gridCol w="1149156">
                  <a:extLst>
                    <a:ext uri="{9D8B030D-6E8A-4147-A177-3AD203B41FA5}">
                      <a16:colId xmlns:a16="http://schemas.microsoft.com/office/drawing/2014/main" val="3015655891"/>
                    </a:ext>
                  </a:extLst>
                </a:gridCol>
              </a:tblGrid>
              <a:tr h="149131">
                <a:tc gridSpan="9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855" marR="95855" marT="47927" marB="479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40151"/>
                  </a:ext>
                </a:extLst>
              </a:tr>
              <a:tr h="14913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 Analysis</a:t>
                      </a:r>
                    </a:p>
                  </a:txBody>
                  <a:tcPr marL="95855" marR="95855" marT="47927" marB="479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7530"/>
                  </a:ext>
                </a:extLst>
              </a:tr>
              <a:tr h="14913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Principal balance at the end of each Fiscal Year</a:t>
                      </a:r>
                    </a:p>
                  </a:txBody>
                  <a:tcPr marL="95855" marR="95855" marT="47927" marB="479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729773"/>
                  </a:ext>
                </a:extLst>
              </a:tr>
              <a:tr h="14913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Fund</a:t>
                      </a:r>
                    </a:p>
                  </a:txBody>
                  <a:tcPr marL="95855" marR="95855" marT="47927" marB="479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18865"/>
                  </a:ext>
                </a:extLst>
              </a:tr>
              <a:tr h="149131">
                <a:tc gridSpan="9">
                  <a:txBody>
                    <a:bodyPr/>
                    <a:lstStyle/>
                    <a:p>
                      <a:pPr algn="ctr" fontAlgn="b"/>
                      <a:endParaRPr lang="en-US" sz="1200" b="1" i="1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855" marR="95855" marT="47927" marB="479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02537"/>
                  </a:ext>
                </a:extLst>
              </a:tr>
              <a:tr h="9784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136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39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10394</TotalTime>
  <Words>1338</Words>
  <Application>Microsoft Office PowerPoint</Application>
  <PresentationFormat>On-screen Show (4:3)</PresentationFormat>
  <Paragraphs>427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Fan Heiti Std B</vt:lpstr>
      <vt:lpstr>Adobe Heiti Std R</vt:lpstr>
      <vt:lpstr>Arial</vt:lpstr>
      <vt:lpstr>Calibri</vt:lpstr>
      <vt:lpstr>Calibri Light</vt:lpstr>
      <vt:lpstr>Wingdings</vt:lpstr>
      <vt:lpstr>Office Theme</vt:lpstr>
      <vt:lpstr>Debt Review Committee</vt:lpstr>
      <vt:lpstr>Overview</vt:lpstr>
      <vt:lpstr>Debt Review Committee Members</vt:lpstr>
      <vt:lpstr>The Committees Objectives</vt:lpstr>
      <vt:lpstr>Meetings and Topics Discussed (June 18 – Aug. 24)</vt:lpstr>
      <vt:lpstr>Current and Historic  Debt Review Before Hurricane Michael</vt:lpstr>
      <vt:lpstr>Current and Historic  Debt Review</vt:lpstr>
      <vt:lpstr>Debt Balance Per Year</vt:lpstr>
      <vt:lpstr>Debt Balance Per Year   (cont'd) </vt:lpstr>
      <vt:lpstr>Estimated City Rebuild Cash  Flow thru September 1, 2025</vt:lpstr>
      <vt:lpstr>Estimated City Rebuild Cash Flow thru September 1, 2025 (cont'd) </vt:lpstr>
      <vt:lpstr>Debt Forgiveness:  Community Disaster Loan</vt:lpstr>
      <vt:lpstr>Committee Recommendations:  The Four 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Debt Review Committee</dc:title>
  <dc:creator>Vickie Gainer</dc:creator>
  <cp:lastModifiedBy>Kiki Roman</cp:lastModifiedBy>
  <cp:revision>13</cp:revision>
  <dcterms:created xsi:type="dcterms:W3CDTF">2021-08-03T15:24:17Z</dcterms:created>
  <dcterms:modified xsi:type="dcterms:W3CDTF">2021-08-19T19:43:23Z</dcterms:modified>
</cp:coreProperties>
</file>