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88825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336">
          <p15:clr>
            <a:srgbClr val="A4A3A4"/>
          </p15:clr>
        </p15:guide>
        <p15:guide id="5" orient="horz" pos="1920">
          <p15:clr>
            <a:srgbClr val="A4A3A4"/>
          </p15:clr>
        </p15:guide>
        <p15:guide id="6" orient="horz" pos="3984">
          <p15:clr>
            <a:srgbClr val="A4A3A4"/>
          </p15:clr>
        </p15:guide>
        <p15:guide id="7" orient="horz" pos="1152">
          <p15:clr>
            <a:srgbClr val="A4A3A4"/>
          </p15:clr>
        </p15:guide>
        <p15:guide id="8" pos="3839">
          <p15:clr>
            <a:srgbClr val="A4A3A4"/>
          </p15:clr>
        </p15:guide>
        <p15:guide id="9" pos="671">
          <p15:clr>
            <a:srgbClr val="A4A3A4"/>
          </p15:clr>
        </p15:guide>
        <p15:guide id="10" pos="7007">
          <p15:clr>
            <a:srgbClr val="A4A3A4"/>
          </p15:clr>
        </p15:guide>
        <p15:guide id="11" pos="6143">
          <p15:clr>
            <a:srgbClr val="A4A3A4"/>
          </p15:clr>
        </p15:guide>
        <p15:guide id="12" pos="3263">
          <p15:clr>
            <a:srgbClr val="A4A3A4"/>
          </p15:clr>
        </p15:guide>
        <p15:guide id="13" pos="7391">
          <p15:clr>
            <a:srgbClr val="A4A3A4"/>
          </p15:clr>
        </p15:guide>
        <p15:guide id="14" pos="36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6470" autoAdjust="0"/>
  </p:normalViewPr>
  <p:slideViewPr>
    <p:cSldViewPr showGuides="1">
      <p:cViewPr varScale="1">
        <p:scale>
          <a:sx n="111" d="100"/>
          <a:sy n="111" d="100"/>
        </p:scale>
        <p:origin x="534" y="96"/>
      </p:cViewPr>
      <p:guideLst>
        <p:guide orient="horz" pos="2160"/>
        <p:guide orient="horz" pos="1008"/>
        <p:guide orient="horz" pos="3792"/>
        <p:guide orient="horz" pos="336"/>
        <p:guide orient="horz" pos="1920"/>
        <p:guide orient="horz" pos="3984"/>
        <p:guide orient="horz" pos="1152"/>
        <p:guide pos="3839"/>
        <p:guide pos="671"/>
        <p:guide pos="7007"/>
        <p:guide pos="6143"/>
        <p:guide pos="3263"/>
        <p:guide pos="7391"/>
        <p:guide pos="36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168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4CE221E-83ED-4F6C-BA5F-3F9E6FDB6953}" type="datetimeFigureOut">
              <a:rPr lang="en-US"/>
              <a:t>6/12/2018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A4CBEF8-5CDE-472B-839B-B8BB0C88100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97853E5F-CE67-483C-A264-F17AC70E9CA2}" type="datetimeFigureOut">
              <a:rPr lang="en-US"/>
              <a:t>6/12/2018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47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6BB98AFB-CB0D-4DFE-87B9-B4B0D0DE73C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98AFB-CB0D-4DFE-87B9-B4B0D0DE73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014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5213" y="6432551"/>
            <a:ext cx="5653087" cy="273049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2612" y="6432551"/>
            <a:ext cx="1371600" cy="273049"/>
          </a:xfrm>
        </p:spPr>
        <p:txBody>
          <a:bodyPr/>
          <a:lstStyle/>
          <a:p>
            <a:fld id="{3E0FA9E5-6744-4841-888F-9E7CC0C2B7E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812" y="6432551"/>
            <a:ext cx="1219201" cy="273049"/>
          </a:xfrm>
        </p:spPr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3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7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43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anchor="b">
            <a:normAutofit/>
          </a:bodyPr>
          <a:lstStyle>
            <a:lvl1pPr algn="l">
              <a:defRPr sz="5400" b="1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63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50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1" y="533400"/>
            <a:ext cx="8686802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4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26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8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285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E0FA9E5-6744-4841-888F-9E7CC0C2B7EC}" type="datetimeFigureOut">
              <a:rPr lang="en-US" smtClean="0"/>
              <a:pPr/>
              <a:t>6/12/2018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AAEAE4A8-A6E5-453E-B946-FB774B73F4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67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Amended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June 12, 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(Wastewater)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Revenue	        		Mid-Year Adjust	    	Justification</a:t>
            </a:r>
          </a:p>
          <a:p>
            <a:pPr marL="45720" indent="0">
              <a:buNone/>
            </a:pPr>
            <a:r>
              <a:rPr lang="en-US" dirty="0"/>
              <a:t>Wastewater Revenue		$81,140				Growth</a:t>
            </a:r>
          </a:p>
          <a:p>
            <a:pPr marL="45720" indent="0">
              <a:buNone/>
            </a:pPr>
            <a:r>
              <a:rPr lang="en-US" dirty="0"/>
              <a:t>Debt Proceeds</a:t>
            </a:r>
            <a:r>
              <a:rPr lang="en-US" sz="1100" dirty="0"/>
              <a:t>	        		</a:t>
            </a:r>
            <a:r>
              <a:rPr lang="en-US" dirty="0"/>
              <a:t>$6,600,000			SRF Loan</a:t>
            </a:r>
          </a:p>
          <a:p>
            <a:pPr marL="45720" indent="0">
              <a:buNone/>
            </a:pPr>
            <a:r>
              <a:rPr lang="en-US" dirty="0"/>
              <a:t>Total Revenue			$6,681,140</a:t>
            </a:r>
          </a:p>
        </p:txBody>
      </p:sp>
    </p:spTree>
    <p:extLst>
      <p:ext uri="{BB962C8B-B14F-4D97-AF65-F5344CB8AC3E}">
        <p14:creationId xmlns:p14="http://schemas.microsoft.com/office/powerpoint/2010/main" val="41573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(Wastewater)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Expenditures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Wastewater			$6,679,610			SRF Loan</a:t>
            </a:r>
          </a:p>
          <a:p>
            <a:pPr marL="45720" indent="0">
              <a:buNone/>
            </a:pPr>
            <a:r>
              <a:rPr lang="en-US" dirty="0"/>
              <a:t>Total Expenditures		$6,679,610</a:t>
            </a:r>
          </a:p>
        </p:txBody>
      </p:sp>
    </p:spTree>
    <p:extLst>
      <p:ext uri="{BB962C8B-B14F-4D97-AF65-F5344CB8AC3E}">
        <p14:creationId xmlns:p14="http://schemas.microsoft.com/office/powerpoint/2010/main" val="415749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(Wastewater)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u="sng" dirty="0"/>
          </a:p>
          <a:p>
            <a:pPr marL="45720" indent="0">
              <a:buNone/>
            </a:pPr>
            <a:r>
              <a:rPr lang="en-US" u="sng" dirty="0"/>
              <a:t>Reserves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Impact Fee Rev			$75,000				Growth</a:t>
            </a:r>
          </a:p>
          <a:p>
            <a:pPr marL="45720" indent="0">
              <a:buNone/>
            </a:pPr>
            <a:r>
              <a:rPr lang="en-US" dirty="0"/>
              <a:t>Impact Fee </a:t>
            </a:r>
            <a:r>
              <a:rPr lang="en-US" dirty="0" err="1"/>
              <a:t>Expen</a:t>
            </a:r>
            <a:r>
              <a:rPr lang="en-US" dirty="0"/>
              <a:t>.		$1,264</a:t>
            </a:r>
          </a:p>
          <a:p>
            <a:pPr marL="45720" indent="0">
              <a:buNone/>
            </a:pPr>
            <a:r>
              <a:rPr lang="en-US" dirty="0"/>
              <a:t>Total Impact Fees		$76,264</a:t>
            </a:r>
          </a:p>
          <a:p>
            <a:pPr marL="45720" indent="0">
              <a:buNone/>
            </a:pPr>
            <a:r>
              <a:rPr lang="en-US" dirty="0"/>
              <a:t>Fund Reserve			($74,734)			Spend Less</a:t>
            </a:r>
          </a:p>
          <a:p>
            <a:pPr marL="45720" indent="0">
              <a:buNone/>
            </a:pPr>
            <a:r>
              <a:rPr lang="en-US" dirty="0"/>
              <a:t>Total Change in Reserves 	$1,530				Out of Reserve</a:t>
            </a:r>
          </a:p>
        </p:txBody>
      </p:sp>
    </p:spTree>
    <p:extLst>
      <p:ext uri="{BB962C8B-B14F-4D97-AF65-F5344CB8AC3E}">
        <p14:creationId xmlns:p14="http://schemas.microsoft.com/office/powerpoint/2010/main" val="370632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(Wastewater)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Revenues	        		Mid-Year Adjust	    	Justification</a:t>
            </a:r>
          </a:p>
          <a:p>
            <a:pPr marL="45720" indent="0">
              <a:buNone/>
            </a:pPr>
            <a:r>
              <a:rPr lang="en-US" dirty="0" err="1"/>
              <a:t>Stormwater</a:t>
            </a:r>
            <a:r>
              <a:rPr lang="en-US" dirty="0"/>
              <a:t> Revenue		$30,580				Growth</a:t>
            </a:r>
          </a:p>
          <a:p>
            <a:pPr marL="45720" indent="0">
              <a:buNone/>
            </a:pPr>
            <a:r>
              <a:rPr lang="en-US" dirty="0"/>
              <a:t>Total Revenue			$30,580</a:t>
            </a:r>
          </a:p>
          <a:p>
            <a:pPr marL="45720" indent="0">
              <a:buNone/>
            </a:pPr>
            <a:r>
              <a:rPr lang="en-US" dirty="0"/>
              <a:t>Indirect Recovery		($226,273)</a:t>
            </a:r>
          </a:p>
        </p:txBody>
      </p:sp>
    </p:spTree>
    <p:extLst>
      <p:ext uri="{BB962C8B-B14F-4D97-AF65-F5344CB8AC3E}">
        <p14:creationId xmlns:p14="http://schemas.microsoft.com/office/powerpoint/2010/main" val="224395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</a:t>
            </a:r>
            <a:r>
              <a:rPr lang="en-US" dirty="0" err="1"/>
              <a:t>Stormwater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Expenditures	        		Mid-Year Adjust	    	Justification</a:t>
            </a:r>
          </a:p>
          <a:p>
            <a:pPr marL="45720" indent="0">
              <a:buNone/>
            </a:pPr>
            <a:r>
              <a:rPr lang="en-US" dirty="0" err="1"/>
              <a:t>Stormwater</a:t>
            </a:r>
            <a:r>
              <a:rPr lang="en-US" dirty="0"/>
              <a:t>			$46,358				</a:t>
            </a:r>
          </a:p>
          <a:p>
            <a:pPr marL="45720" indent="0">
              <a:buNone/>
            </a:pPr>
            <a:r>
              <a:rPr lang="en-US" dirty="0"/>
              <a:t>Total Expenditures		$46,358</a:t>
            </a:r>
          </a:p>
          <a:p>
            <a:pPr marL="45720" indent="0">
              <a:buNone/>
            </a:pPr>
            <a:r>
              <a:rPr lang="en-US" dirty="0"/>
              <a:t>Indirect Recovery		($201,131)			</a:t>
            </a:r>
          </a:p>
          <a:p>
            <a:pPr marL="45720" indent="0">
              <a:buNone/>
            </a:pPr>
            <a:r>
              <a:rPr lang="en-US" dirty="0"/>
              <a:t>Xfer from Sanitation		$772,676</a:t>
            </a:r>
          </a:p>
          <a:p>
            <a:pPr marL="45720" indent="0">
              <a:buNone/>
            </a:pPr>
            <a:r>
              <a:rPr lang="en-US" dirty="0"/>
              <a:t>Xfer from Water		$737,157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072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</a:t>
            </a:r>
            <a:r>
              <a:rPr lang="en-US" dirty="0" err="1"/>
              <a:t>Stormwater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u="sng" dirty="0"/>
          </a:p>
          <a:p>
            <a:pPr marL="45720" indent="0">
              <a:buNone/>
            </a:pPr>
            <a:r>
              <a:rPr lang="en-US" u="sng" dirty="0"/>
              <a:t>Reserves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Impact Fee Rev			$30,000				Growth</a:t>
            </a:r>
          </a:p>
          <a:p>
            <a:pPr marL="45720" indent="0">
              <a:buNone/>
            </a:pPr>
            <a:r>
              <a:rPr lang="en-US" dirty="0"/>
              <a:t>Impact Fee </a:t>
            </a:r>
            <a:r>
              <a:rPr lang="en-US" dirty="0" err="1"/>
              <a:t>Expen</a:t>
            </a:r>
            <a:r>
              <a:rPr lang="en-US" dirty="0"/>
              <a:t>.		$0</a:t>
            </a:r>
          </a:p>
          <a:p>
            <a:pPr marL="45720" indent="0">
              <a:buNone/>
            </a:pPr>
            <a:r>
              <a:rPr lang="en-US" dirty="0"/>
              <a:t>Total Impact Fees		$30,000</a:t>
            </a:r>
          </a:p>
          <a:p>
            <a:pPr marL="45720" indent="0">
              <a:buNone/>
            </a:pPr>
            <a:r>
              <a:rPr lang="en-US" dirty="0"/>
              <a:t>Fund Reserve			($45,778)			Spent Less</a:t>
            </a:r>
          </a:p>
          <a:p>
            <a:pPr marL="45720" indent="0">
              <a:buNone/>
            </a:pPr>
            <a:r>
              <a:rPr lang="en-US" dirty="0"/>
              <a:t>Total Change in Reserves 	($15,778)			Less Reserve</a:t>
            </a:r>
          </a:p>
        </p:txBody>
      </p:sp>
    </p:spTree>
    <p:extLst>
      <p:ext uri="{BB962C8B-B14F-4D97-AF65-F5344CB8AC3E}">
        <p14:creationId xmlns:p14="http://schemas.microsoft.com/office/powerpoint/2010/main" val="678978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(Sanitation)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Revenues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Sanitation Revenue		$51,600				Growth</a:t>
            </a:r>
          </a:p>
          <a:p>
            <a:pPr marL="45720" indent="0">
              <a:buNone/>
            </a:pPr>
            <a:r>
              <a:rPr lang="en-US" dirty="0"/>
              <a:t>Total Revenue			$51,600</a:t>
            </a:r>
          </a:p>
        </p:txBody>
      </p:sp>
    </p:spTree>
    <p:extLst>
      <p:ext uri="{BB962C8B-B14F-4D97-AF65-F5344CB8AC3E}">
        <p14:creationId xmlns:p14="http://schemas.microsoft.com/office/powerpoint/2010/main" val="58414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(Sanitation)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Expenditures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Sanitation			$51,600				</a:t>
            </a:r>
          </a:p>
          <a:p>
            <a:pPr marL="45720" indent="0">
              <a:buNone/>
            </a:pPr>
            <a:r>
              <a:rPr lang="en-US" dirty="0"/>
              <a:t>Total Expenditures		$75,786</a:t>
            </a:r>
          </a:p>
          <a:p>
            <a:pPr marL="45720" indent="0">
              <a:buNone/>
            </a:pPr>
            <a:r>
              <a:rPr lang="en-US" dirty="0"/>
              <a:t>Indirect Recovery		($251,414)			</a:t>
            </a:r>
          </a:p>
          <a:p>
            <a:pPr marL="45720" indent="0">
              <a:buNone/>
            </a:pPr>
            <a:r>
              <a:rPr lang="en-US" dirty="0"/>
              <a:t>Xfer to </a:t>
            </a:r>
            <a:r>
              <a:rPr lang="en-US" dirty="0" err="1"/>
              <a:t>Stormwater</a:t>
            </a:r>
            <a:r>
              <a:rPr lang="en-US" dirty="0"/>
              <a:t>		($772,676)</a:t>
            </a:r>
          </a:p>
        </p:txBody>
      </p:sp>
    </p:spTree>
    <p:extLst>
      <p:ext uri="{BB962C8B-B14F-4D97-AF65-F5344CB8AC3E}">
        <p14:creationId xmlns:p14="http://schemas.microsoft.com/office/powerpoint/2010/main" val="204829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(Sanitation)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u="sng" dirty="0"/>
          </a:p>
          <a:p>
            <a:pPr marL="45720" indent="0">
              <a:buNone/>
            </a:pPr>
            <a:r>
              <a:rPr lang="en-US" u="sng" dirty="0"/>
              <a:t>Reserves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Total Change in Reserves 	($24,186)			Less Reserve</a:t>
            </a:r>
          </a:p>
        </p:txBody>
      </p:sp>
    </p:spTree>
    <p:extLst>
      <p:ext uri="{BB962C8B-B14F-4D97-AF65-F5344CB8AC3E}">
        <p14:creationId xmlns:p14="http://schemas.microsoft.com/office/powerpoint/2010/main" val="246089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CRA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Fund Activity	        		Mid-Year Adjust	    	Justification</a:t>
            </a:r>
          </a:p>
          <a:p>
            <a:pPr marL="45720" indent="0">
              <a:buNone/>
            </a:pPr>
            <a:r>
              <a:rPr lang="en-US" dirty="0"/>
              <a:t>CRA Revenue			       ($8,499)				</a:t>
            </a:r>
          </a:p>
          <a:p>
            <a:pPr marL="45720" indent="0">
              <a:buNone/>
            </a:pPr>
            <a:r>
              <a:rPr lang="en-US" dirty="0"/>
              <a:t>Expenditures			        $83,026</a:t>
            </a:r>
          </a:p>
          <a:p>
            <a:pPr marL="45720" indent="0">
              <a:buNone/>
            </a:pPr>
            <a:r>
              <a:rPr lang="en-US" dirty="0"/>
              <a:t>Net				       ($91,525)</a:t>
            </a:r>
          </a:p>
          <a:p>
            <a:pPr marL="45720" indent="0">
              <a:buNone/>
            </a:pPr>
            <a:r>
              <a:rPr lang="en-US" dirty="0"/>
              <a:t>Reserve Change		       ($91,525)</a:t>
            </a:r>
          </a:p>
        </p:txBody>
      </p:sp>
    </p:spTree>
    <p:extLst>
      <p:ext uri="{BB962C8B-B14F-4D97-AF65-F5344CB8AC3E}">
        <p14:creationId xmlns:p14="http://schemas.microsoft.com/office/powerpoint/2010/main" val="286587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General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/>
          <a:lstStyle/>
          <a:p>
            <a:pPr marL="45720" indent="0">
              <a:buNone/>
            </a:pPr>
            <a:r>
              <a:rPr lang="en-US" u="sng" dirty="0"/>
              <a:t>General Fund Reserve		Mid-Year Adjust	Justification	</a:t>
            </a:r>
          </a:p>
          <a:p>
            <a:pPr marL="45720" indent="0">
              <a:buNone/>
            </a:pPr>
            <a:r>
              <a:rPr lang="en-US" dirty="0"/>
              <a:t>General Fund Rev.		$268,710		Permit Fees</a:t>
            </a:r>
          </a:p>
          <a:p>
            <a:pPr marL="45720" indent="0">
              <a:buNone/>
            </a:pPr>
            <a:r>
              <a:rPr lang="en-US" dirty="0"/>
              <a:t>							Impact Fees</a:t>
            </a:r>
          </a:p>
          <a:p>
            <a:pPr marL="45720" indent="0">
              <a:buNone/>
            </a:pPr>
            <a:r>
              <a:rPr lang="en-US" dirty="0"/>
              <a:t>							Contr. Animal Shelter	</a:t>
            </a:r>
          </a:p>
          <a:p>
            <a:pPr marL="45720" indent="0">
              <a:buNone/>
            </a:pPr>
            <a:r>
              <a:rPr lang="en-US" dirty="0"/>
              <a:t>							Interest Income</a:t>
            </a:r>
          </a:p>
          <a:p>
            <a:pPr marL="45720" indent="0">
              <a:buNone/>
            </a:pPr>
            <a:r>
              <a:rPr lang="en-US" dirty="0"/>
              <a:t>Grants				($200,000)		Removal of Porter Grant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Debt Proceeds			$6,090,000		Surtax Loan January</a:t>
            </a:r>
          </a:p>
        </p:txBody>
      </p:sp>
    </p:spTree>
    <p:extLst>
      <p:ext uri="{BB962C8B-B14F-4D97-AF65-F5344CB8AC3E}">
        <p14:creationId xmlns:p14="http://schemas.microsoft.com/office/powerpoint/2010/main" val="163731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General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u="sng" dirty="0"/>
              <a:t>Expenditures	        		Mid-Year Adjust	    		 Justification</a:t>
            </a:r>
          </a:p>
          <a:p>
            <a:pPr marL="45720" indent="0">
              <a:buNone/>
            </a:pPr>
            <a:r>
              <a:rPr lang="en-US" dirty="0"/>
              <a:t>Commission			        $2,400		            Adding FICA</a:t>
            </a:r>
          </a:p>
          <a:p>
            <a:pPr marL="45720" indent="0">
              <a:buNone/>
            </a:pPr>
            <a:r>
              <a:rPr lang="en-US" dirty="0"/>
              <a:t>City Manager			      ($18,641)	                  Xfer Higher Paid Emp.</a:t>
            </a:r>
          </a:p>
          <a:p>
            <a:pPr marL="45720" indent="0">
              <a:buNone/>
            </a:pPr>
            <a:r>
              <a:rPr lang="en-US" dirty="0"/>
              <a:t>Finance			                         $4,465	                   Reclassification/Insurance </a:t>
            </a:r>
          </a:p>
          <a:p>
            <a:pPr marL="45720" indent="0">
              <a:buNone/>
            </a:pPr>
            <a:r>
              <a:rPr lang="en-US" dirty="0"/>
              <a:t>Professional Services		       $110,750	            Eng., Rate Studies, Wiring City</a:t>
            </a:r>
          </a:p>
          <a:p>
            <a:pPr marL="45720" indent="0">
              <a:buNone/>
            </a:pPr>
            <a:r>
              <a:rPr lang="en-US" dirty="0"/>
              <a:t>Planning			       	       $30,960		Code </a:t>
            </a:r>
            <a:r>
              <a:rPr lang="en-US" dirty="0" err="1"/>
              <a:t>Enfor</a:t>
            </a:r>
            <a:r>
              <a:rPr lang="en-US" dirty="0"/>
              <a:t>., </a:t>
            </a:r>
            <a:r>
              <a:rPr lang="en-US" dirty="0" err="1"/>
              <a:t>demoltions</a:t>
            </a:r>
            <a:endParaRPr lang="en-US" dirty="0"/>
          </a:p>
          <a:p>
            <a:pPr marL="45720" indent="0">
              <a:buNone/>
            </a:pPr>
            <a:r>
              <a:rPr lang="en-US" dirty="0"/>
              <a:t>Public Works			      ($6,198)		          Salary Decreases </a:t>
            </a:r>
          </a:p>
          <a:p>
            <a:pPr marL="45720" indent="0">
              <a:lnSpc>
                <a:spcPct val="120000"/>
              </a:lnSpc>
              <a:buNone/>
            </a:pPr>
            <a:r>
              <a:rPr lang="en-US" dirty="0"/>
              <a:t>Admin Support			       $32,606		        Temps., Audio Equip., 							                   Purchase 809 Pennsylvania, 							Service Center, Internet Services 	</a:t>
            </a:r>
          </a:p>
        </p:txBody>
      </p:sp>
    </p:spTree>
    <p:extLst>
      <p:ext uri="{BB962C8B-B14F-4D97-AF65-F5344CB8AC3E}">
        <p14:creationId xmlns:p14="http://schemas.microsoft.com/office/powerpoint/2010/main" val="2276305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General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Expenditures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Police				        $504,477			</a:t>
            </a:r>
            <a:r>
              <a:rPr lang="en-US" sz="1400" dirty="0"/>
              <a:t>Renovation Bldg., Traffic Unit </a:t>
            </a:r>
          </a:p>
          <a:p>
            <a:pPr marL="45720" indent="0">
              <a:buNone/>
            </a:pPr>
            <a:r>
              <a:rPr lang="en-US" dirty="0"/>
              <a:t>Fire 				       $235,000			Start Renovation Bldg.</a:t>
            </a:r>
          </a:p>
          <a:p>
            <a:pPr marL="45720" indent="0">
              <a:buNone/>
            </a:pPr>
            <a:r>
              <a:rPr lang="en-US" dirty="0"/>
              <a:t>Permits				           $517			Raises</a:t>
            </a:r>
          </a:p>
          <a:p>
            <a:pPr marL="45720" indent="0">
              <a:buNone/>
            </a:pPr>
            <a:r>
              <a:rPr lang="en-US" dirty="0"/>
              <a:t>Streets				      $5,531,412			</a:t>
            </a:r>
            <a:r>
              <a:rPr lang="en-US" sz="1400" dirty="0"/>
              <a:t>Salaries, Added 2 Employees, 								Roadside Mowing, Utilities 								Increase, Prisoner Trailer, Golf 								Cart Crossing, Road Paving, 								Uniform Purchasing</a:t>
            </a:r>
          </a:p>
          <a:p>
            <a:pPr marL="45720" indent="0">
              <a:buNone/>
            </a:pPr>
            <a:r>
              <a:rPr lang="en-US" dirty="0"/>
              <a:t>Fleet Maintenance			$0	</a:t>
            </a:r>
          </a:p>
        </p:txBody>
      </p:sp>
    </p:spTree>
    <p:extLst>
      <p:ext uri="{BB962C8B-B14F-4D97-AF65-F5344CB8AC3E}">
        <p14:creationId xmlns:p14="http://schemas.microsoft.com/office/powerpoint/2010/main" val="187631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General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Expenditures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Economic Development		     $30,017			</a:t>
            </a:r>
            <a:r>
              <a:rPr lang="en-US" sz="1400" dirty="0"/>
              <a:t>1911 Plat Incentive, 									Cemetery Cleanup</a:t>
            </a:r>
          </a:p>
          <a:p>
            <a:pPr marL="45720" indent="0">
              <a:buNone/>
            </a:pPr>
            <a:r>
              <a:rPr lang="en-US" dirty="0"/>
              <a:t>Library				     $59,590			</a:t>
            </a:r>
            <a:r>
              <a:rPr lang="en-US" sz="1600" dirty="0"/>
              <a:t>Roof, Plants, Windows, 								AC Work, Added Position</a:t>
            </a:r>
          </a:p>
          <a:p>
            <a:pPr marL="45720" indent="0">
              <a:buNone/>
            </a:pPr>
            <a:r>
              <a:rPr lang="en-US" dirty="0"/>
              <a:t>Leisure Services		   $119,500			Sheffield Park, Cain 								Griffin, Greenleaf, 							Cleaning Services, Ballfield, 								       Concerts</a:t>
            </a:r>
          </a:p>
          <a:p>
            <a:pPr marL="45720" indent="0">
              <a:buNone/>
            </a:pPr>
            <a:r>
              <a:rPr lang="en-US" dirty="0"/>
              <a:t>Debt Service			   $606,217			Payments On Surtax 									Loan</a:t>
            </a:r>
            <a:r>
              <a:rPr lang="en-US" sz="1100" dirty="0"/>
              <a:t>			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94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General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Reserves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Impact Fee Revenue		     $33,000			Growth</a:t>
            </a:r>
          </a:p>
          <a:p>
            <a:pPr marL="45720" indent="0">
              <a:buNone/>
            </a:pPr>
            <a:r>
              <a:rPr lang="en-US" dirty="0"/>
              <a:t>Impact Fee Expenditures	    ($739,528)			Restricted</a:t>
            </a:r>
          </a:p>
          <a:p>
            <a:pPr marL="45720" indent="0">
              <a:buNone/>
            </a:pPr>
            <a:r>
              <a:rPr lang="en-US" dirty="0"/>
              <a:t>Total Impact Fee Change	    ($706,528)</a:t>
            </a:r>
          </a:p>
          <a:p>
            <a:pPr marL="45720" indent="0">
              <a:buNone/>
            </a:pPr>
            <a:r>
              <a:rPr lang="en-US" dirty="0"/>
              <a:t>Fund Reserves			    ($377,834)			Non-Restricted</a:t>
            </a:r>
          </a:p>
          <a:p>
            <a:pPr marL="45720" indent="0">
              <a:buNone/>
            </a:pPr>
            <a:r>
              <a:rPr lang="en-US" dirty="0"/>
              <a:t>Total Change			  ($1,084,362)</a:t>
            </a:r>
            <a:r>
              <a:rPr lang="en-US" sz="1100" dirty="0"/>
              <a:t>		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2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(Water)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Revenue	        		Mid-Year Adjust	    	Justification</a:t>
            </a:r>
          </a:p>
          <a:p>
            <a:pPr marL="45720" indent="0">
              <a:buNone/>
            </a:pPr>
            <a:r>
              <a:rPr lang="en-US" dirty="0"/>
              <a:t>Water Revenue			$54,500				Growth</a:t>
            </a:r>
          </a:p>
          <a:p>
            <a:pPr marL="45720" indent="0">
              <a:buNone/>
            </a:pPr>
            <a:r>
              <a:rPr lang="en-US" dirty="0"/>
              <a:t>Debt Proceeds</a:t>
            </a:r>
            <a:r>
              <a:rPr lang="en-US" sz="1100" dirty="0"/>
              <a:t>	        		</a:t>
            </a:r>
            <a:r>
              <a:rPr lang="en-US" dirty="0"/>
              <a:t>$3,572,000			SRF Water Loan</a:t>
            </a:r>
          </a:p>
          <a:p>
            <a:pPr marL="45720" indent="0">
              <a:buNone/>
            </a:pPr>
            <a:r>
              <a:rPr lang="en-US" dirty="0"/>
              <a:t>Total Revenue			$3,626,500</a:t>
            </a:r>
          </a:p>
        </p:txBody>
      </p:sp>
    </p:spTree>
    <p:extLst>
      <p:ext uri="{BB962C8B-B14F-4D97-AF65-F5344CB8AC3E}">
        <p14:creationId xmlns:p14="http://schemas.microsoft.com/office/powerpoint/2010/main" val="354851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(Water)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u="sng" dirty="0"/>
              <a:t>Expenditures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Water				$3,614,900			SRF Loan</a:t>
            </a:r>
          </a:p>
          <a:p>
            <a:pPr marL="45720" indent="0">
              <a:buNone/>
            </a:pPr>
            <a:r>
              <a:rPr lang="en-US" dirty="0"/>
              <a:t>Total Expenditures		$3,614,900</a:t>
            </a:r>
          </a:p>
          <a:p>
            <a:pPr marL="45720" indent="0">
              <a:buNone/>
            </a:pPr>
            <a:r>
              <a:rPr lang="en-US" dirty="0"/>
              <a:t>Indirect Recovery		($452,545)</a:t>
            </a:r>
          </a:p>
          <a:p>
            <a:pPr marL="45720" indent="0">
              <a:buNone/>
            </a:pPr>
            <a:r>
              <a:rPr lang="en-US" dirty="0"/>
              <a:t>Transfer to </a:t>
            </a:r>
            <a:r>
              <a:rPr lang="en-US" dirty="0" err="1"/>
              <a:t>Stormwater</a:t>
            </a:r>
            <a:r>
              <a:rPr lang="en-US" dirty="0"/>
              <a:t>		($737,157)</a:t>
            </a:r>
          </a:p>
        </p:txBody>
      </p:sp>
    </p:spTree>
    <p:extLst>
      <p:ext uri="{BB962C8B-B14F-4D97-AF65-F5344CB8AC3E}">
        <p14:creationId xmlns:p14="http://schemas.microsoft.com/office/powerpoint/2010/main" val="316673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2" y="533400"/>
            <a:ext cx="8686801" cy="1066800"/>
          </a:xfrm>
        </p:spPr>
        <p:txBody>
          <a:bodyPr/>
          <a:lstStyle/>
          <a:p>
            <a:r>
              <a:rPr lang="en-US" dirty="0"/>
              <a:t>Enterprise Fund (Water)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752600"/>
            <a:ext cx="101346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u="sng" dirty="0"/>
          </a:p>
          <a:p>
            <a:pPr marL="45720" indent="0">
              <a:buNone/>
            </a:pPr>
            <a:r>
              <a:rPr lang="en-US" u="sng" dirty="0"/>
              <a:t>Reserves	        		Mid-Year Adjust	    	Justification</a:t>
            </a:r>
          </a:p>
          <a:p>
            <a:pPr marL="45720" indent="0">
              <a:buNone/>
            </a:pPr>
            <a:r>
              <a:rPr lang="en-US" dirty="0"/>
              <a:t>Impact Fee Rev			$52,000				Growth</a:t>
            </a:r>
          </a:p>
          <a:p>
            <a:pPr marL="45720" indent="0">
              <a:buNone/>
            </a:pPr>
            <a:r>
              <a:rPr lang="en-US" dirty="0"/>
              <a:t>Impact Fee </a:t>
            </a:r>
            <a:r>
              <a:rPr lang="en-US" dirty="0" err="1"/>
              <a:t>Expen</a:t>
            </a:r>
            <a:r>
              <a:rPr lang="en-US" dirty="0"/>
              <a:t>.		$105</a:t>
            </a:r>
          </a:p>
          <a:p>
            <a:pPr marL="45720" indent="0">
              <a:buNone/>
            </a:pPr>
            <a:r>
              <a:rPr lang="en-US" dirty="0"/>
              <a:t>Total Impact Fees		$52,105</a:t>
            </a:r>
          </a:p>
          <a:p>
            <a:pPr marL="45720" indent="0">
              <a:buNone/>
            </a:pPr>
            <a:r>
              <a:rPr lang="en-US" dirty="0"/>
              <a:t>Fund Reserve			($40,505)			Spend $40k less</a:t>
            </a:r>
          </a:p>
          <a:p>
            <a:pPr marL="45720" indent="0">
              <a:buNone/>
            </a:pPr>
            <a:r>
              <a:rPr lang="en-US" dirty="0"/>
              <a:t>Total Change in Reserves 	$11,600				Out of Reserve</a:t>
            </a:r>
          </a:p>
        </p:txBody>
      </p:sp>
    </p:spTree>
    <p:extLst>
      <p:ext uri="{BB962C8B-B14F-4D97-AF65-F5344CB8AC3E}">
        <p14:creationId xmlns:p14="http://schemas.microsoft.com/office/powerpoint/2010/main" val="236477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usiness strategy presentation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strategy presentation.potx" id="{A5F13A6F-AB02-4A73-816C-34C20B6AA795}" vid="{DE7FCDCE-56F1-4731-A067-3AC58DCA2BCA}"/>
    </a:ext>
  </a:extLst>
</a:theme>
</file>

<file path=ppt/theme/theme2.xml><?xml version="1.0" encoding="utf-8"?>
<a:theme xmlns:a="http://schemas.openxmlformats.org/drawingml/2006/main" name="Office Them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strategy presentation(2)</Template>
  <TotalTime>11587</TotalTime>
  <Words>100</Words>
  <Application>Microsoft Office PowerPoint</Application>
  <PresentationFormat>Custom</PresentationFormat>
  <Paragraphs>117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Palatino Linotype</vt:lpstr>
      <vt:lpstr>Business strategy presentation</vt:lpstr>
      <vt:lpstr>Amended Budget</vt:lpstr>
      <vt:lpstr>General Fund</vt:lpstr>
      <vt:lpstr>General Fund</vt:lpstr>
      <vt:lpstr>General Fund</vt:lpstr>
      <vt:lpstr>General Fund</vt:lpstr>
      <vt:lpstr>General Fund</vt:lpstr>
      <vt:lpstr>Enterprise Fund (Water)</vt:lpstr>
      <vt:lpstr>Enterprise Fund (Water)</vt:lpstr>
      <vt:lpstr>Enterprise Fund (Water)</vt:lpstr>
      <vt:lpstr>Enterprise Fund (Wastewater)</vt:lpstr>
      <vt:lpstr>Enterprise Fund (Wastewater)</vt:lpstr>
      <vt:lpstr>Enterprise Fund (Wastewater)</vt:lpstr>
      <vt:lpstr>Enterprise Fund (Wastewater)</vt:lpstr>
      <vt:lpstr>Enterprise Fund (Stormwater)</vt:lpstr>
      <vt:lpstr>Enterprise Fund (Stormwater)</vt:lpstr>
      <vt:lpstr>Enterprise Fund (Sanitation)</vt:lpstr>
      <vt:lpstr>Enterprise Fund (Sanitation)</vt:lpstr>
      <vt:lpstr>Enterprise Fund (Sanitation)</vt:lpstr>
      <vt:lpstr>CRA Fund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Amended Budget</dc:title>
  <dc:creator>Mike White</dc:creator>
  <cp:lastModifiedBy>City Manager</cp:lastModifiedBy>
  <cp:revision>4</cp:revision>
  <cp:lastPrinted>2018-06-05T18:09:12Z</cp:lastPrinted>
  <dcterms:created xsi:type="dcterms:W3CDTF">2018-06-04T12:42:23Z</dcterms:created>
  <dcterms:modified xsi:type="dcterms:W3CDTF">2018-06-12T15:47:25Z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74069400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