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1.xml" ContentType="application/vnd.openxmlformats-officedocument.themeOverr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theme/themeOverride2.xml" ContentType="application/vnd.openxmlformats-officedocument.themeOverr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theme/themeOverride3.xml" ContentType="application/vnd.openxmlformats-officedocument.themeOverride+xml"/>
  <Override PartName="/ppt/drawings/drawing1.xml" ContentType="application/vnd.openxmlformats-officedocument.drawingml.chartshapes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258" r:id="rId2"/>
    <p:sldId id="322" r:id="rId3"/>
    <p:sldId id="320" r:id="rId4"/>
    <p:sldId id="319" r:id="rId5"/>
    <p:sldId id="321" r:id="rId6"/>
    <p:sldId id="318" r:id="rId7"/>
    <p:sldId id="316" r:id="rId8"/>
    <p:sldId id="324" r:id="rId9"/>
    <p:sldId id="317" r:id="rId10"/>
    <p:sldId id="323" r:id="rId11"/>
    <p:sldId id="325" r:id="rId12"/>
    <p:sldId id="297" r:id="rId13"/>
  </p:sldIdLst>
  <p:sldSz cx="9144000" cy="6858000" type="screen4x3"/>
  <p:notesSz cx="68580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1B26D"/>
    <a:srgbClr val="42724F"/>
    <a:srgbClr val="FFFFFF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711" autoAdjust="0"/>
    <p:restoredTop sz="94381" autoAdjust="0"/>
  </p:normalViewPr>
  <p:slideViewPr>
    <p:cSldViewPr>
      <p:cViewPr varScale="1">
        <p:scale>
          <a:sx n="110" d="100"/>
          <a:sy n="110" d="100"/>
        </p:scale>
        <p:origin x="1524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oleObject" Target="../embeddings/oleObject2.bin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2.xml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oleObject" Target="../embeddings/oleObject3.bin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3.xml"/><Relationship Id="rId2" Type="http://schemas.microsoft.com/office/2011/relationships/chartColorStyle" Target="colors3.xml"/><Relationship Id="rId1" Type="http://schemas.microsoft.com/office/2011/relationships/chartStyle" Target="style3.xml"/><Relationship Id="rId5" Type="http://schemas.openxmlformats.org/officeDocument/2006/relationships/chartUserShapes" Target="../drawings/drawing1.xml"/><Relationship Id="rId4" Type="http://schemas.openxmlformats.org/officeDocument/2006/relationships/oleObject" Target="../embeddings/oleObject4.bin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lineChart>
        <c:grouping val="standard"/>
        <c:varyColors val="0"/>
        <c:ser>
          <c:idx val="1"/>
          <c:order val="1"/>
          <c:tx>
            <c:strRef>
              <c:f>'[Funded Positions History.xlsx]Sheet1'!$A$21</c:f>
              <c:strCache>
                <c:ptCount val="1"/>
                <c:pt idx="0">
                  <c:v>Population</c:v>
                </c:pt>
              </c:strCache>
            </c:strRef>
          </c:tx>
          <c:spPr>
            <a:ln w="34925" cap="rnd">
              <a:solidFill>
                <a:schemeClr val="accent2"/>
              </a:solidFill>
              <a:round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c:spPr>
          <c:marker>
            <c:symbol val="none"/>
          </c:marker>
          <c:cat>
            <c:strRef>
              <c:f>'[Funded Positions History.xlsx]Sheet1'!$B$2:$K$2</c:f>
              <c:strCache>
                <c:ptCount val="10"/>
                <c:pt idx="0">
                  <c:v>05/06</c:v>
                </c:pt>
                <c:pt idx="1">
                  <c:v>06/07</c:v>
                </c:pt>
                <c:pt idx="2">
                  <c:v>07/08</c:v>
                </c:pt>
                <c:pt idx="3">
                  <c:v>08/09</c:v>
                </c:pt>
                <c:pt idx="4">
                  <c:v>09/10</c:v>
                </c:pt>
                <c:pt idx="5">
                  <c:v>10/11</c:v>
                </c:pt>
                <c:pt idx="6">
                  <c:v>11/12</c:v>
                </c:pt>
                <c:pt idx="7">
                  <c:v>12/13</c:v>
                </c:pt>
                <c:pt idx="8">
                  <c:v>13/14</c:v>
                </c:pt>
                <c:pt idx="9">
                  <c:v>14/15</c:v>
                </c:pt>
              </c:strCache>
            </c:strRef>
          </c:cat>
          <c:val>
            <c:numRef>
              <c:f>'[Funded Positions History.xlsx]Sheet1'!$B$21:$K$21</c:f>
              <c:numCache>
                <c:formatCode>#,##0</c:formatCode>
                <c:ptCount val="10"/>
                <c:pt idx="0">
                  <c:v>16200</c:v>
                </c:pt>
                <c:pt idx="1">
                  <c:v>16436</c:v>
                </c:pt>
                <c:pt idx="2">
                  <c:v>16614</c:v>
                </c:pt>
                <c:pt idx="3">
                  <c:v>16731</c:v>
                </c:pt>
                <c:pt idx="4">
                  <c:v>16734</c:v>
                </c:pt>
                <c:pt idx="5">
                  <c:v>18493</c:v>
                </c:pt>
                <c:pt idx="6">
                  <c:v>18585</c:v>
                </c:pt>
                <c:pt idx="7">
                  <c:v>18764</c:v>
                </c:pt>
                <c:pt idx="8">
                  <c:v>18911</c:v>
                </c:pt>
                <c:pt idx="9">
                  <c:v>19000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33692240"/>
        <c:axId val="233692632"/>
      </c:lineChart>
      <c:lineChart>
        <c:grouping val="standard"/>
        <c:varyColors val="0"/>
        <c:ser>
          <c:idx val="0"/>
          <c:order val="0"/>
          <c:tx>
            <c:strRef>
              <c:f>'[Funded Positions History.xlsx]Sheet1'!$A$19</c:f>
              <c:strCache>
                <c:ptCount val="1"/>
                <c:pt idx="0">
                  <c:v># Employees</c:v>
                </c:pt>
              </c:strCache>
            </c:strRef>
          </c:tx>
          <c:spPr>
            <a:ln w="34925" cap="rnd">
              <a:solidFill>
                <a:schemeClr val="accent1"/>
              </a:solidFill>
              <a:round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c:spPr>
          <c:marker>
            <c:symbol val="none"/>
          </c:marker>
          <c:cat>
            <c:strRef>
              <c:f>'[Funded Positions History.xlsx]Sheet1'!$B$2:$K$2</c:f>
              <c:strCache>
                <c:ptCount val="10"/>
                <c:pt idx="0">
                  <c:v>05/06</c:v>
                </c:pt>
                <c:pt idx="1">
                  <c:v>06/07</c:v>
                </c:pt>
                <c:pt idx="2">
                  <c:v>07/08</c:v>
                </c:pt>
                <c:pt idx="3">
                  <c:v>08/09</c:v>
                </c:pt>
                <c:pt idx="4">
                  <c:v>09/10</c:v>
                </c:pt>
                <c:pt idx="5">
                  <c:v>10/11</c:v>
                </c:pt>
                <c:pt idx="6">
                  <c:v>11/12</c:v>
                </c:pt>
                <c:pt idx="7">
                  <c:v>12/13</c:v>
                </c:pt>
                <c:pt idx="8">
                  <c:v>13/14</c:v>
                </c:pt>
                <c:pt idx="9">
                  <c:v>14/15</c:v>
                </c:pt>
              </c:strCache>
            </c:strRef>
          </c:cat>
          <c:val>
            <c:numRef>
              <c:f>'[Funded Positions History.xlsx]Sheet1'!$B$19:$K$19</c:f>
              <c:numCache>
                <c:formatCode>0</c:formatCode>
                <c:ptCount val="10"/>
                <c:pt idx="0">
                  <c:v>173</c:v>
                </c:pt>
                <c:pt idx="1">
                  <c:v>176</c:v>
                </c:pt>
                <c:pt idx="2">
                  <c:v>161</c:v>
                </c:pt>
                <c:pt idx="3">
                  <c:v>159</c:v>
                </c:pt>
                <c:pt idx="4">
                  <c:v>157</c:v>
                </c:pt>
                <c:pt idx="5">
                  <c:v>157</c:v>
                </c:pt>
                <c:pt idx="6">
                  <c:v>157</c:v>
                </c:pt>
                <c:pt idx="7">
                  <c:v>158</c:v>
                </c:pt>
                <c:pt idx="8">
                  <c:v>161</c:v>
                </c:pt>
                <c:pt idx="9">
                  <c:v>159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33693416"/>
        <c:axId val="233693024"/>
      </c:lineChart>
      <c:catAx>
        <c:axId val="23369224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33692632"/>
        <c:crosses val="autoZero"/>
        <c:auto val="1"/>
        <c:lblAlgn val="ctr"/>
        <c:lblOffset val="100"/>
        <c:noMultiLvlLbl val="0"/>
      </c:catAx>
      <c:valAx>
        <c:axId val="23369263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chemeClr val="accent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233692240"/>
        <c:crosses val="autoZero"/>
        <c:crossBetween val="between"/>
      </c:valAx>
      <c:valAx>
        <c:axId val="233693024"/>
        <c:scaling>
          <c:orientation val="minMax"/>
        </c:scaling>
        <c:delete val="0"/>
        <c:axPos val="r"/>
        <c:numFmt formatCode="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chemeClr val="tx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233693416"/>
        <c:crosses val="max"/>
        <c:crossBetween val="between"/>
      </c:valAx>
      <c:catAx>
        <c:axId val="233693416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233693024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25284361520579729"/>
          <c:y val="0.95382292030760563"/>
          <c:w val="0.42679492338783215"/>
          <c:h val="3.4065121327012865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23229843900208749"/>
          <c:y val="1.2293637740862267E-2"/>
          <c:w val="0.6792544896054824"/>
          <c:h val="0.79334710154637278"/>
        </c:manualLayout>
      </c:layout>
      <c:barChart>
        <c:barDir val="col"/>
        <c:grouping val="clustered"/>
        <c:varyColors val="0"/>
        <c:ser>
          <c:idx val="2"/>
          <c:order val="1"/>
          <c:tx>
            <c:strRef>
              <c:f>'[14-15 Budget Draft 071014 (2).xlsx]PieAdV'!$C$7</c:f>
              <c:strCache>
                <c:ptCount val="1"/>
                <c:pt idx="0">
                  <c:v>Taxable Property Value (DR-422)</c:v>
                </c:pt>
              </c:strCache>
            </c:strRef>
          </c:tx>
          <c:spPr>
            <a:solidFill>
              <a:srgbClr val="174578">
                <a:lumMod val="75000"/>
              </a:srgbClr>
            </a:solidFill>
            <a:ln>
              <a:noFill/>
            </a:ln>
            <a:effectLst/>
          </c:spPr>
          <c:invertIfNegative val="0"/>
          <c:cat>
            <c:numRef>
              <c:f>'[14-15 Budget Draft 071014 (2).xlsx]PieAdV'!$A$8:$A$16</c:f>
              <c:numCache>
                <c:formatCode>General</c:formatCode>
                <c:ptCount val="9"/>
                <c:pt idx="0">
                  <c:v>2005</c:v>
                </c:pt>
                <c:pt idx="1">
                  <c:v>2006</c:v>
                </c:pt>
                <c:pt idx="2">
                  <c:v>2007</c:v>
                </c:pt>
                <c:pt idx="3">
                  <c:v>2008</c:v>
                </c:pt>
                <c:pt idx="4">
                  <c:v>2009</c:v>
                </c:pt>
                <c:pt idx="5">
                  <c:v>2010</c:v>
                </c:pt>
                <c:pt idx="6">
                  <c:v>2011</c:v>
                </c:pt>
                <c:pt idx="7">
                  <c:v>2012</c:v>
                </c:pt>
                <c:pt idx="8">
                  <c:v>2013</c:v>
                </c:pt>
              </c:numCache>
            </c:numRef>
          </c:cat>
          <c:val>
            <c:numRef>
              <c:f>'[14-15 Budget Draft 071014 (2).xlsx]PieAdV'!$C$8:$C$16</c:f>
              <c:numCache>
                <c:formatCode>#,##0</c:formatCode>
                <c:ptCount val="9"/>
                <c:pt idx="0">
                  <c:v>743054958</c:v>
                </c:pt>
                <c:pt idx="1">
                  <c:v>969710422</c:v>
                </c:pt>
                <c:pt idx="2">
                  <c:v>1087038309</c:v>
                </c:pt>
                <c:pt idx="3">
                  <c:v>1035040296</c:v>
                </c:pt>
                <c:pt idx="4">
                  <c:v>1039773436</c:v>
                </c:pt>
                <c:pt idx="5">
                  <c:v>1054653164</c:v>
                </c:pt>
                <c:pt idx="6">
                  <c:v>1015389160</c:v>
                </c:pt>
                <c:pt idx="7">
                  <c:v>995624348</c:v>
                </c:pt>
                <c:pt idx="8">
                  <c:v>989587426</c:v>
                </c:pt>
              </c:numCache>
              <c:extLst/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33694200"/>
        <c:axId val="281236592"/>
        <c:extLst>
          <c:ext xmlns:c15="http://schemas.microsoft.com/office/drawing/2012/chart" uri="{02D57815-91ED-43cb-92C2-25804820EDAC}">
            <c15:filteredBarSeries>
              <c15:ser>
                <c:idx val="1"/>
                <c:order val="0"/>
                <c:tx>
                  <c:strRef>
                    <c:extLst>
                      <c:ext uri="{02D57815-91ED-43cb-92C2-25804820EDAC}">
                        <c15:formulaRef>
                          <c15:sqref>'[14-15 Budget Draft 071014 (2).xlsx]PieAdV'!$B$7</c15:sqref>
                        </c15:formulaRef>
                      </c:ext>
                    </c:extLst>
                    <c:strCache>
                      <c:ptCount val="1"/>
                    </c:strCache>
                  </c:strRef>
                </c:tx>
                <c:spPr>
                  <a:solidFill>
                    <a:schemeClr val="accent2"/>
                  </a:solidFill>
                  <a:ln>
                    <a:noFill/>
                  </a:ln>
                  <a:effectLst/>
                </c:spPr>
                <c:invertIfNegative val="0"/>
                <c:cat>
                  <c:numRef>
                    <c:extLst>
                      <c:ext uri="{02D57815-91ED-43cb-92C2-25804820EDAC}">
                        <c15:formulaRef>
                          <c15:sqref>'[14-15 Budget Draft 071014 (2).xlsx]PieAdV'!$A$8:$A$16</c15:sqref>
                        </c15:formulaRef>
                      </c:ext>
                    </c:extLst>
                    <c:numCache>
                      <c:formatCode>General</c:formatCode>
                      <c:ptCount val="9"/>
                      <c:pt idx="0">
                        <c:v>2005</c:v>
                      </c:pt>
                      <c:pt idx="1">
                        <c:v>2006</c:v>
                      </c:pt>
                      <c:pt idx="2">
                        <c:v>2007</c:v>
                      </c:pt>
                      <c:pt idx="3">
                        <c:v>2008</c:v>
                      </c:pt>
                      <c:pt idx="4">
                        <c:v>2009</c:v>
                      </c:pt>
                      <c:pt idx="5">
                        <c:v>2010</c:v>
                      </c:pt>
                      <c:pt idx="6">
                        <c:v>2011</c:v>
                      </c:pt>
                      <c:pt idx="7">
                        <c:v>2012</c:v>
                      </c:pt>
                      <c:pt idx="8">
                        <c:v>2013</c:v>
                      </c:pt>
                    </c:numCache>
                  </c:numRef>
                </c:cat>
                <c:val>
                  <c:numRef>
                    <c:extLst>
                      <c:ext uri="{02D57815-91ED-43cb-92C2-25804820EDAC}">
                        <c15:formulaRef>
                          <c15:sqref>'[14-15 Budget Draft 071014 (2).xlsx]PieAdV'!$B$8:$B$16</c15:sqref>
                        </c15:formulaRef>
                      </c:ext>
                    </c:extLst>
                    <c:numCache>
                      <c:formatCode>General</c:formatCode>
                      <c:ptCount val="9"/>
                    </c:numCache>
                  </c:numRef>
                </c:val>
              </c15:ser>
            </c15:filteredBarSeries>
          </c:ext>
        </c:extLst>
      </c:barChart>
      <c:lineChart>
        <c:grouping val="standard"/>
        <c:varyColors val="0"/>
        <c:ser>
          <c:idx val="3"/>
          <c:order val="2"/>
          <c:tx>
            <c:strRef>
              <c:f>'[14-15 Budget Draft 071014 (2).xlsx]PieAdV'!$D$7</c:f>
              <c:strCache>
                <c:ptCount val="1"/>
                <c:pt idx="0">
                  <c:v>Operating Millage Rate</c:v>
                </c:pt>
              </c:strCache>
            </c:strRef>
          </c:tx>
          <c:spPr>
            <a:ln w="28575" cap="rnd">
              <a:solidFill>
                <a:schemeClr val="accent4"/>
              </a:solidFill>
              <a:round/>
            </a:ln>
            <a:effectLst/>
          </c:spPr>
          <c:marker>
            <c:symbol val="none"/>
          </c:marker>
          <c:cat>
            <c:strLit>
              <c:ptCount val="9"/>
              <c:pt idx="0">
                <c:v>1.0000</c:v>
              </c:pt>
              <c:pt idx="1">
                <c:v>2.0000</c:v>
              </c:pt>
              <c:pt idx="2">
                <c:v>3.0000</c:v>
              </c:pt>
              <c:pt idx="3">
                <c:v>4.0000</c:v>
              </c:pt>
              <c:pt idx="4">
                <c:v>5.0000</c:v>
              </c:pt>
              <c:pt idx="5">
                <c:v>6.0000</c:v>
              </c:pt>
              <c:pt idx="6">
                <c:v>7.0000</c:v>
              </c:pt>
              <c:pt idx="7">
                <c:v>8.0000</c:v>
              </c:pt>
              <c:pt idx="8">
                <c:v>9.0000</c:v>
              </c:pt>
              <c:extLst>
                <c:ext xmlns:c15="http://schemas.microsoft.com/office/drawing/2012/chart" uri="{02D57815-91ED-43cb-92C2-25804820EDAC}">
                  <c15:autoCat val="1"/>
                </c:ext>
              </c:extLst>
            </c:strLit>
          </c:cat>
          <c:val>
            <c:numRef>
              <c:f>'[14-15 Budget Draft 071014 (2).xlsx]PieAdV'!$D$8:$D$16</c:f>
              <c:numCache>
                <c:formatCode>#,##0.0000</c:formatCode>
                <c:ptCount val="9"/>
                <c:pt idx="0">
                  <c:v>4</c:v>
                </c:pt>
                <c:pt idx="1">
                  <c:v>3.25</c:v>
                </c:pt>
                <c:pt idx="2">
                  <c:v>2.8266</c:v>
                </c:pt>
                <c:pt idx="3">
                  <c:v>3.0886999999999998</c:v>
                </c:pt>
                <c:pt idx="4">
                  <c:v>3.0886999999999998</c:v>
                </c:pt>
                <c:pt idx="5">
                  <c:v>3.0886999999999998</c:v>
                </c:pt>
                <c:pt idx="6">
                  <c:v>3.0886999999999998</c:v>
                </c:pt>
                <c:pt idx="7">
                  <c:v>3.0886999999999998</c:v>
                </c:pt>
                <c:pt idx="8">
                  <c:v>3.0886999999999998</c:v>
                </c:pt>
              </c:numCache>
              <c:extLst/>
            </c:numRef>
          </c:val>
          <c:smooth val="0"/>
        </c:ser>
        <c:ser>
          <c:idx val="4"/>
          <c:order val="3"/>
          <c:tx>
            <c:strRef>
              <c:f>'[14-15 Budget Draft 071014 (2).xlsx]PieAdV'!$E$7</c:f>
              <c:strCache>
                <c:ptCount val="1"/>
                <c:pt idx="0">
                  <c:v>Ad Valorem Proceeds</c:v>
                </c:pt>
              </c:strCache>
            </c:strRef>
          </c:tx>
          <c:spPr>
            <a:ln w="53975" cap="rnd">
              <a:solidFill>
                <a:srgbClr val="FF0000"/>
              </a:solidFill>
              <a:round/>
            </a:ln>
            <a:effectLst/>
          </c:spPr>
          <c:marker>
            <c:symbol val="none"/>
          </c:marker>
          <c:cat>
            <c:strLit>
              <c:ptCount val="9"/>
              <c:pt idx="0">
                <c:v>1</c:v>
              </c:pt>
              <c:pt idx="1">
                <c:v>2</c:v>
              </c:pt>
              <c:pt idx="2">
                <c:v>3</c:v>
              </c:pt>
              <c:pt idx="3">
                <c:v>4</c:v>
              </c:pt>
              <c:pt idx="4">
                <c:v>5</c:v>
              </c:pt>
              <c:pt idx="5">
                <c:v>6</c:v>
              </c:pt>
              <c:pt idx="6">
                <c:v>7</c:v>
              </c:pt>
              <c:pt idx="7">
                <c:v>8</c:v>
              </c:pt>
              <c:pt idx="8">
                <c:v>9</c:v>
              </c:pt>
              <c:extLst>
                <c:ext xmlns:c15="http://schemas.microsoft.com/office/drawing/2012/chart" uri="{02D57815-91ED-43cb-92C2-25804820EDAC}">
                  <c15:autoCat val="1"/>
                </c:ext>
              </c:extLst>
            </c:strLit>
          </c:cat>
          <c:val>
            <c:numRef>
              <c:f>'[14-15 Budget Draft 071014 (2).xlsx]PieAdV'!$E$8:$E$16</c:f>
              <c:numCache>
                <c:formatCode>#,##0</c:formatCode>
                <c:ptCount val="9"/>
                <c:pt idx="0">
                  <c:v>2972219.8319999999</c:v>
                </c:pt>
                <c:pt idx="1">
                  <c:v>3151558.8714999999</c:v>
                </c:pt>
                <c:pt idx="2">
                  <c:v>3072622.4842193997</c:v>
                </c:pt>
                <c:pt idx="3">
                  <c:v>3196928.9622551999</c:v>
                </c:pt>
                <c:pt idx="4">
                  <c:v>3211548.2117731995</c:v>
                </c:pt>
                <c:pt idx="5">
                  <c:v>3257507.2276467998</c:v>
                </c:pt>
                <c:pt idx="6">
                  <c:v>3136232.4984919997</c:v>
                </c:pt>
                <c:pt idx="7">
                  <c:v>3075184.9236675994</c:v>
                </c:pt>
                <c:pt idx="8">
                  <c:v>3056538.6826861994</c:v>
                </c:pt>
              </c:numCache>
              <c:extLst/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81237376"/>
        <c:axId val="281236984"/>
      </c:lineChart>
      <c:catAx>
        <c:axId val="23369420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81236592"/>
        <c:crosses val="autoZero"/>
        <c:auto val="1"/>
        <c:lblAlgn val="ctr"/>
        <c:lblOffset val="100"/>
        <c:noMultiLvlLbl val="0"/>
      </c:catAx>
      <c:valAx>
        <c:axId val="281236592"/>
        <c:scaling>
          <c:orientation val="minMax"/>
          <c:max val="1300000400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&quot;$&quot;#,##0.0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33694200"/>
        <c:crosses val="autoZero"/>
        <c:crossBetween val="between"/>
        <c:dispUnits>
          <c:builtInUnit val="millions"/>
          <c:dispUnitsLbl>
            <c:layout>
              <c:manualLayout>
                <c:xMode val="edge"/>
                <c:yMode val="edge"/>
                <c:x val="0.10714770295249651"/>
                <c:y val="0.41400692352601681"/>
              </c:manualLayout>
            </c:layout>
            <c:tx>
              <c:rich>
                <a:bodyPr rot="-5400000" spcFirstLastPara="1" vertOverflow="ellipsis" vert="horz" wrap="square" anchor="ctr" anchorCtr="1"/>
                <a:lstStyle/>
                <a:p>
                  <a:pPr>
                    <a:defRPr sz="1000" b="0" i="0" u="none" strike="noStrike" kern="1200" baseline="0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r>
                    <a:rPr lang="en-US">
                      <a:solidFill>
                        <a:schemeClr val="accent3">
                          <a:lumMod val="50000"/>
                        </a:schemeClr>
                      </a:solidFill>
                    </a:rPr>
                    <a:t>Tax Base (Millions)</a:t>
                  </a:r>
                </a:p>
              </c:rich>
            </c:tx>
            <c:spPr>
              <a:noFill/>
              <a:ln>
                <a:noFill/>
              </a:ln>
              <a:effectLst/>
            </c:spPr>
            <c:txPr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</c:dispUnitsLbl>
        </c:dispUnits>
      </c:valAx>
      <c:valAx>
        <c:axId val="281236984"/>
        <c:scaling>
          <c:orientation val="minMax"/>
          <c:max val="3500000"/>
          <c:min val="2800000"/>
        </c:scaling>
        <c:delete val="0"/>
        <c:axPos val="r"/>
        <c:numFmt formatCode="#,##0" sourceLinked="0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81237376"/>
        <c:crosses val="max"/>
        <c:crossBetween val="between"/>
      </c:valAx>
      <c:catAx>
        <c:axId val="281237376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281236984"/>
        <c:crosses val="autoZero"/>
        <c:auto val="1"/>
        <c:lblAlgn val="ctr"/>
        <c:lblOffset val="100"/>
        <c:noMultiLvlLbl val="0"/>
      </c:catAx>
      <c:dTable>
        <c:showHorzBorder val="1"/>
        <c:showVertBorder val="1"/>
        <c:showOutline val="1"/>
        <c:showKeys val="1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</c:dTable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sq" cmpd="sng" algn="ctr">
      <a:solidFill>
        <a:schemeClr val="tx1">
          <a:lumMod val="15000"/>
          <a:lumOff val="85000"/>
        </a:schemeClr>
      </a:solidFill>
      <a:round/>
    </a:ln>
    <a:effectLst>
      <a:outerShdw blurRad="50800" dist="38100" dir="5400000" algn="t" rotWithShape="0">
        <a:prstClr val="black">
          <a:alpha val="40000"/>
        </a:prstClr>
      </a:outerShdw>
    </a:effectLst>
  </c:spPr>
  <c:txPr>
    <a:bodyPr/>
    <a:lstStyle/>
    <a:p>
      <a:pPr>
        <a:defRPr/>
      </a:pPr>
      <a:endParaRPr lang="en-US"/>
    </a:p>
  </c:txPr>
  <c:externalData r:id="rId4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23229843900208749"/>
          <c:y val="1.2293637740862267E-2"/>
          <c:w val="0.6792544896054824"/>
          <c:h val="0.79334710154637278"/>
        </c:manualLayout>
      </c:layout>
      <c:barChart>
        <c:barDir val="col"/>
        <c:grouping val="clustered"/>
        <c:varyColors val="0"/>
        <c:ser>
          <c:idx val="2"/>
          <c:order val="1"/>
          <c:tx>
            <c:strRef>
              <c:f>'[14-15 Budget Draft 071014 (2).xlsx]PieAdV'!$C$7</c:f>
              <c:strCache>
                <c:ptCount val="1"/>
                <c:pt idx="0">
                  <c:v>Taxable Property Value (DR-422)</c:v>
                </c:pt>
              </c:strCache>
            </c:strRef>
          </c:tx>
          <c:spPr>
            <a:solidFill>
              <a:srgbClr val="FFFFFF">
                <a:lumMod val="65000"/>
              </a:srgbClr>
            </a:solidFill>
            <a:ln>
              <a:noFill/>
            </a:ln>
            <a:effectLst/>
          </c:spPr>
          <c:invertIfNegative val="0"/>
          <c:cat>
            <c:numRef>
              <c:f>'[14-15 Budget Draft 071014 (2).xlsx]PieAdV'!$A$8:$A$16</c:f>
              <c:numCache>
                <c:formatCode>General</c:formatCode>
                <c:ptCount val="9"/>
                <c:pt idx="0">
                  <c:v>2005</c:v>
                </c:pt>
                <c:pt idx="1">
                  <c:v>2006</c:v>
                </c:pt>
                <c:pt idx="2">
                  <c:v>2007</c:v>
                </c:pt>
                <c:pt idx="3">
                  <c:v>2008</c:v>
                </c:pt>
                <c:pt idx="4">
                  <c:v>2009</c:v>
                </c:pt>
                <c:pt idx="5">
                  <c:v>2010</c:v>
                </c:pt>
                <c:pt idx="6">
                  <c:v>2011</c:v>
                </c:pt>
                <c:pt idx="7">
                  <c:v>2012</c:v>
                </c:pt>
                <c:pt idx="8">
                  <c:v>2013</c:v>
                </c:pt>
              </c:numCache>
            </c:numRef>
          </c:cat>
          <c:val>
            <c:numRef>
              <c:f>'[14-15 Budget Draft 071014 (2).xlsx]PieAdV'!$C$8:$C$16</c:f>
              <c:numCache>
                <c:formatCode>#,##0</c:formatCode>
                <c:ptCount val="9"/>
                <c:pt idx="0">
                  <c:v>743054958</c:v>
                </c:pt>
                <c:pt idx="1">
                  <c:v>969710422</c:v>
                </c:pt>
                <c:pt idx="2">
                  <c:v>1087038309</c:v>
                </c:pt>
                <c:pt idx="3">
                  <c:v>1035040296</c:v>
                </c:pt>
                <c:pt idx="4">
                  <c:v>1039773436</c:v>
                </c:pt>
                <c:pt idx="5">
                  <c:v>1054653164</c:v>
                </c:pt>
                <c:pt idx="6">
                  <c:v>1015389160</c:v>
                </c:pt>
                <c:pt idx="7">
                  <c:v>995624348</c:v>
                </c:pt>
                <c:pt idx="8">
                  <c:v>989587426</c:v>
                </c:pt>
              </c:numCache>
              <c:extLst/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81238552"/>
        <c:axId val="282525184"/>
        <c:extLst>
          <c:ext xmlns:c15="http://schemas.microsoft.com/office/drawing/2012/chart" uri="{02D57815-91ED-43cb-92C2-25804820EDAC}">
            <c15:filteredBarSeries>
              <c15:ser>
                <c:idx val="1"/>
                <c:order val="0"/>
                <c:tx>
                  <c:strRef>
                    <c:extLst>
                      <c:ext uri="{02D57815-91ED-43cb-92C2-25804820EDAC}">
                        <c15:formulaRef>
                          <c15:sqref>'[14-15 Budget Draft 071014 (2).xlsx]PieAdV'!$B$7</c15:sqref>
                        </c15:formulaRef>
                      </c:ext>
                    </c:extLst>
                    <c:strCache>
                      <c:ptCount val="1"/>
                    </c:strCache>
                  </c:strRef>
                </c:tx>
                <c:spPr>
                  <a:solidFill>
                    <a:schemeClr val="accent2"/>
                  </a:solidFill>
                  <a:ln>
                    <a:noFill/>
                  </a:ln>
                  <a:effectLst/>
                </c:spPr>
                <c:invertIfNegative val="0"/>
                <c:cat>
                  <c:numRef>
                    <c:extLst>
                      <c:ext uri="{02D57815-91ED-43cb-92C2-25804820EDAC}">
                        <c15:formulaRef>
                          <c15:sqref>'[14-15 Budget Draft 071014 (2).xlsx]PieAdV'!$A$8:$A$16</c15:sqref>
                        </c15:formulaRef>
                      </c:ext>
                    </c:extLst>
                    <c:numCache>
                      <c:formatCode>General</c:formatCode>
                      <c:ptCount val="9"/>
                      <c:pt idx="0">
                        <c:v>2005</c:v>
                      </c:pt>
                      <c:pt idx="1">
                        <c:v>2006</c:v>
                      </c:pt>
                      <c:pt idx="2">
                        <c:v>2007</c:v>
                      </c:pt>
                      <c:pt idx="3">
                        <c:v>2008</c:v>
                      </c:pt>
                      <c:pt idx="4">
                        <c:v>2009</c:v>
                      </c:pt>
                      <c:pt idx="5">
                        <c:v>2010</c:v>
                      </c:pt>
                      <c:pt idx="6">
                        <c:v>2011</c:v>
                      </c:pt>
                      <c:pt idx="7">
                        <c:v>2012</c:v>
                      </c:pt>
                      <c:pt idx="8">
                        <c:v>2013</c:v>
                      </c:pt>
                    </c:numCache>
                  </c:numRef>
                </c:cat>
                <c:val>
                  <c:numRef>
                    <c:extLst>
                      <c:ext uri="{02D57815-91ED-43cb-92C2-25804820EDAC}">
                        <c15:formulaRef>
                          <c15:sqref>'[14-15 Budget Draft 071014 (2).xlsx]PieAdV'!$B$8:$B$16</c15:sqref>
                        </c15:formulaRef>
                      </c:ext>
                    </c:extLst>
                    <c:numCache>
                      <c:formatCode>General</c:formatCode>
                      <c:ptCount val="9"/>
                    </c:numCache>
                  </c:numRef>
                </c:val>
              </c15:ser>
            </c15:filteredBarSeries>
          </c:ext>
        </c:extLst>
      </c:barChart>
      <c:lineChart>
        <c:grouping val="standard"/>
        <c:varyColors val="0"/>
        <c:ser>
          <c:idx val="3"/>
          <c:order val="2"/>
          <c:tx>
            <c:strRef>
              <c:f>'[14-15 Budget Draft 071014 (2).xlsx]PieAdV'!$D$7</c:f>
              <c:strCache>
                <c:ptCount val="1"/>
                <c:pt idx="0">
                  <c:v>Operating Millage Rate</c:v>
                </c:pt>
              </c:strCache>
            </c:strRef>
          </c:tx>
          <c:spPr>
            <a:ln w="28575" cap="rnd">
              <a:solidFill>
                <a:schemeClr val="accent4"/>
              </a:solidFill>
              <a:round/>
            </a:ln>
            <a:effectLst/>
          </c:spPr>
          <c:marker>
            <c:symbol val="none"/>
          </c:marker>
          <c:cat>
            <c:strLit>
              <c:ptCount val="9"/>
              <c:pt idx="0">
                <c:v>1.0000</c:v>
              </c:pt>
              <c:pt idx="1">
                <c:v>2.0000</c:v>
              </c:pt>
              <c:pt idx="2">
                <c:v>3.0000</c:v>
              </c:pt>
              <c:pt idx="3">
                <c:v>4.0000</c:v>
              </c:pt>
              <c:pt idx="4">
                <c:v>5.0000</c:v>
              </c:pt>
              <c:pt idx="5">
                <c:v>6.0000</c:v>
              </c:pt>
              <c:pt idx="6">
                <c:v>7.0000</c:v>
              </c:pt>
              <c:pt idx="7">
                <c:v>8.0000</c:v>
              </c:pt>
              <c:pt idx="8">
                <c:v>9.0000</c:v>
              </c:pt>
              <c:extLst>
                <c:ext xmlns:c15="http://schemas.microsoft.com/office/drawing/2012/chart" uri="{02D57815-91ED-43cb-92C2-25804820EDAC}">
                  <c15:autoCat val="1"/>
                </c:ext>
              </c:extLst>
            </c:strLit>
          </c:cat>
          <c:val>
            <c:numRef>
              <c:f>'[14-15 Budget Draft 071014 (2).xlsx]PieAdV'!$D$8:$D$16</c:f>
              <c:numCache>
                <c:formatCode>#,##0.0000</c:formatCode>
                <c:ptCount val="9"/>
                <c:pt idx="0">
                  <c:v>4</c:v>
                </c:pt>
                <c:pt idx="1">
                  <c:v>3.25</c:v>
                </c:pt>
                <c:pt idx="2">
                  <c:v>2.8266</c:v>
                </c:pt>
                <c:pt idx="3">
                  <c:v>3.0886999999999998</c:v>
                </c:pt>
                <c:pt idx="4">
                  <c:v>3.0886999999999998</c:v>
                </c:pt>
                <c:pt idx="5">
                  <c:v>3.0886999999999998</c:v>
                </c:pt>
                <c:pt idx="6">
                  <c:v>3.0886999999999998</c:v>
                </c:pt>
                <c:pt idx="7">
                  <c:v>3.0886999999999998</c:v>
                </c:pt>
                <c:pt idx="8">
                  <c:v>3.0886999999999998</c:v>
                </c:pt>
              </c:numCache>
              <c:extLst/>
            </c:numRef>
          </c:val>
          <c:smooth val="0"/>
        </c:ser>
        <c:ser>
          <c:idx val="4"/>
          <c:order val="3"/>
          <c:tx>
            <c:strRef>
              <c:f>'[14-15 Budget Draft 071014 (2).xlsx]PieAdV'!$E$7</c:f>
              <c:strCache>
                <c:ptCount val="1"/>
                <c:pt idx="0">
                  <c:v>Ad Valorem Proceeds</c:v>
                </c:pt>
              </c:strCache>
            </c:strRef>
          </c:tx>
          <c:spPr>
            <a:ln w="53975" cap="rnd">
              <a:solidFill>
                <a:srgbClr val="000000">
                  <a:lumMod val="50000"/>
                  <a:lumOff val="50000"/>
                </a:srgbClr>
              </a:solidFill>
              <a:round/>
            </a:ln>
            <a:effectLst/>
          </c:spPr>
          <c:marker>
            <c:symbol val="none"/>
          </c:marker>
          <c:cat>
            <c:strLit>
              <c:ptCount val="9"/>
              <c:pt idx="0">
                <c:v>1</c:v>
              </c:pt>
              <c:pt idx="1">
                <c:v>2</c:v>
              </c:pt>
              <c:pt idx="2">
                <c:v>3</c:v>
              </c:pt>
              <c:pt idx="3">
                <c:v>4</c:v>
              </c:pt>
              <c:pt idx="4">
                <c:v>5</c:v>
              </c:pt>
              <c:pt idx="5">
                <c:v>6</c:v>
              </c:pt>
              <c:pt idx="6">
                <c:v>7</c:v>
              </c:pt>
              <c:pt idx="7">
                <c:v>8</c:v>
              </c:pt>
              <c:pt idx="8">
                <c:v>9</c:v>
              </c:pt>
              <c:extLst>
                <c:ext xmlns:c15="http://schemas.microsoft.com/office/drawing/2012/chart" uri="{02D57815-91ED-43cb-92C2-25804820EDAC}">
                  <c15:autoCat val="1"/>
                </c:ext>
              </c:extLst>
            </c:strLit>
          </c:cat>
          <c:val>
            <c:numRef>
              <c:f>'[14-15 Budget Draft 071014 (2).xlsx]PieAdV'!$E$8:$E$16</c:f>
              <c:numCache>
                <c:formatCode>#,##0</c:formatCode>
                <c:ptCount val="9"/>
                <c:pt idx="0">
                  <c:v>2972219.8319999999</c:v>
                </c:pt>
                <c:pt idx="1">
                  <c:v>3151558.8714999999</c:v>
                </c:pt>
                <c:pt idx="2">
                  <c:v>3072622.4842193997</c:v>
                </c:pt>
                <c:pt idx="3">
                  <c:v>3196928.9622551999</c:v>
                </c:pt>
                <c:pt idx="4">
                  <c:v>3211548.2117731995</c:v>
                </c:pt>
                <c:pt idx="5">
                  <c:v>3257507.2276467998</c:v>
                </c:pt>
                <c:pt idx="6">
                  <c:v>3136232.4984919997</c:v>
                </c:pt>
                <c:pt idx="7">
                  <c:v>3075184.9236675994</c:v>
                </c:pt>
                <c:pt idx="8">
                  <c:v>3056538.6826861994</c:v>
                </c:pt>
              </c:numCache>
              <c:extLst/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82525968"/>
        <c:axId val="282525576"/>
      </c:lineChart>
      <c:catAx>
        <c:axId val="28123855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82525184"/>
        <c:crosses val="autoZero"/>
        <c:auto val="1"/>
        <c:lblAlgn val="ctr"/>
        <c:lblOffset val="100"/>
        <c:noMultiLvlLbl val="0"/>
      </c:catAx>
      <c:valAx>
        <c:axId val="282525184"/>
        <c:scaling>
          <c:orientation val="minMax"/>
          <c:max val="1300000400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&quot;$&quot;#,##0.0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81238552"/>
        <c:crosses val="autoZero"/>
        <c:crossBetween val="between"/>
        <c:dispUnits>
          <c:builtInUnit val="millions"/>
          <c:dispUnitsLbl>
            <c:layout>
              <c:manualLayout>
                <c:xMode val="edge"/>
                <c:yMode val="edge"/>
                <c:x val="0.10714770295249651"/>
                <c:y val="0.41400692352601681"/>
              </c:manualLayout>
            </c:layout>
            <c:tx>
              <c:rich>
                <a:bodyPr rot="-5400000" spcFirstLastPara="1" vertOverflow="ellipsis" vert="horz" wrap="square" anchor="ctr" anchorCtr="1"/>
                <a:lstStyle/>
                <a:p>
                  <a:pPr>
                    <a:defRPr sz="1000" b="0" i="0" u="none" strike="noStrike" kern="1200" baseline="0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r>
                    <a:rPr lang="en-US">
                      <a:solidFill>
                        <a:schemeClr val="accent3">
                          <a:lumMod val="50000"/>
                        </a:schemeClr>
                      </a:solidFill>
                    </a:rPr>
                    <a:t>Tax Base (Millions)</a:t>
                  </a:r>
                </a:p>
              </c:rich>
            </c:tx>
            <c:spPr>
              <a:noFill/>
              <a:ln>
                <a:noFill/>
              </a:ln>
              <a:effectLst/>
            </c:spPr>
            <c:txPr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</c:dispUnitsLbl>
        </c:dispUnits>
      </c:valAx>
      <c:valAx>
        <c:axId val="282525576"/>
        <c:scaling>
          <c:orientation val="minMax"/>
          <c:max val="3500000"/>
          <c:min val="2800000"/>
        </c:scaling>
        <c:delete val="0"/>
        <c:axPos val="r"/>
        <c:numFmt formatCode="#,##0" sourceLinked="0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82525968"/>
        <c:crosses val="max"/>
        <c:crossBetween val="between"/>
      </c:valAx>
      <c:catAx>
        <c:axId val="282525968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282525576"/>
        <c:crosses val="autoZero"/>
        <c:auto val="1"/>
        <c:lblAlgn val="ctr"/>
        <c:lblOffset val="100"/>
        <c:noMultiLvlLbl val="0"/>
      </c:catAx>
      <c:dTable>
        <c:showHorzBorder val="1"/>
        <c:showVertBorder val="1"/>
        <c:showOutline val="1"/>
        <c:showKeys val="1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</c:dTable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sq" cmpd="sng" algn="ctr">
      <a:solidFill>
        <a:srgbClr val="1D528D">
          <a:lumMod val="15000"/>
          <a:lumOff val="85000"/>
        </a:srgbClr>
      </a:solidFill>
      <a:round/>
    </a:ln>
    <a:effectLst>
      <a:outerShdw blurRad="50800" dist="38100" dir="5400000" algn="t" rotWithShape="0">
        <a:prstClr val="black">
          <a:alpha val="40000"/>
        </a:prstClr>
      </a:outerShdw>
    </a:effectLst>
  </c:spPr>
  <c:txPr>
    <a:bodyPr/>
    <a:lstStyle/>
    <a:p>
      <a:pPr>
        <a:defRPr/>
      </a:pPr>
      <a:endParaRPr lang="en-US"/>
    </a:p>
  </c:txPr>
  <c:externalData r:id="rId4">
    <c:autoUpdate val="0"/>
  </c:externalData>
  <c:userShapes r:id="rId5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5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lt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png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0.675</cdr:x>
      <cdr:y>0.29333</cdr:y>
    </cdr:from>
    <cdr:to>
      <cdr:x>0.88333</cdr:x>
      <cdr:y>0.29333</cdr:y>
    </cdr:to>
    <cdr:cxnSp macro="">
      <cdr:nvCxnSpPr>
        <cdr:cNvPr id="3" name="Straight Arrow Connector 2"/>
        <cdr:cNvCxnSpPr/>
      </cdr:nvCxnSpPr>
      <cdr:spPr>
        <a:xfrm xmlns:a="http://schemas.openxmlformats.org/drawingml/2006/main">
          <a:off x="6172199" y="1676400"/>
          <a:ext cx="1905000" cy="0"/>
        </a:xfrm>
        <a:prstGeom xmlns:a="http://schemas.openxmlformats.org/drawingml/2006/main" prst="straightConnector1">
          <a:avLst/>
        </a:prstGeom>
        <a:ln xmlns:a="http://schemas.openxmlformats.org/drawingml/2006/main" w="41275">
          <a:solidFill>
            <a:srgbClr val="FF0000"/>
          </a:solidFill>
          <a:headEnd type="triangle"/>
          <a:tailEnd type="triangle"/>
        </a:ln>
        <a:effectLst xmlns:a="http://schemas.openxmlformats.org/drawingml/2006/main">
          <a:outerShdw blurRad="50800" dist="50800" dir="5400000" algn="ctr" rotWithShape="0">
            <a:schemeClr val="tx2"/>
          </a:outerShdw>
        </a:effectLst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0.71667</cdr:x>
      <cdr:y>0.26667</cdr:y>
    </cdr:from>
    <cdr:to>
      <cdr:x>0.83333</cdr:x>
      <cdr:y>0.30667</cdr:y>
    </cdr:to>
    <cdr:sp macro="" textlink="">
      <cdr:nvSpPr>
        <cdr:cNvPr id="5" name="TextBox 4"/>
        <cdr:cNvSpPr txBox="1"/>
      </cdr:nvSpPr>
      <cdr:spPr>
        <a:xfrm xmlns:a="http://schemas.openxmlformats.org/drawingml/2006/main">
          <a:off x="6553199" y="1524000"/>
          <a:ext cx="1066800" cy="228600"/>
        </a:xfrm>
        <a:prstGeom xmlns:a="http://schemas.openxmlformats.org/drawingml/2006/main" prst="rect">
          <a:avLst/>
        </a:prstGeom>
        <a:solidFill xmlns:a="http://schemas.openxmlformats.org/drawingml/2006/main">
          <a:schemeClr val="bg1"/>
        </a:solidFill>
        <a:ln xmlns:a="http://schemas.openxmlformats.org/drawingml/2006/main" w="25400">
          <a:solidFill>
            <a:srgbClr val="FF0000"/>
          </a:solidFill>
        </a:ln>
        <a:effectLst xmlns:a="http://schemas.openxmlformats.org/drawingml/2006/main">
          <a:outerShdw blurRad="50800" dist="38100" dir="2700000" sx="104000" sy="104000" algn="tl" rotWithShape="0">
            <a:schemeClr val="tx2">
              <a:alpha val="40000"/>
            </a:schemeClr>
          </a:outerShdw>
        </a:effectLst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1200" dirty="0" smtClean="0">
              <a:ln w="0"/>
              <a:solidFill>
                <a:srgbClr val="FF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Roll Back Rate</a:t>
          </a:r>
          <a:endParaRPr lang="en-US" sz="1200" dirty="0">
            <a:ln w="0"/>
            <a:solidFill>
              <a:srgbClr val="FF0000"/>
            </a:solidFill>
            <a:effectLst>
              <a:outerShdw blurRad="38100" dist="19050" dir="2700000" algn="tl" rotWithShape="0">
                <a:schemeClr val="dk1">
                  <a:alpha val="40000"/>
                </a:schemeClr>
              </a:outerShdw>
            </a:effectLst>
          </a:endParaRPr>
        </a:p>
      </cdr:txBody>
    </cdr:sp>
  </cdr:relSizeAnchor>
  <cdr:relSizeAnchor xmlns:cdr="http://schemas.openxmlformats.org/drawingml/2006/chartDrawing">
    <cdr:from>
      <cdr:x>0.27947</cdr:x>
      <cdr:y>0.53333</cdr:y>
    </cdr:from>
    <cdr:to>
      <cdr:x>0.8628</cdr:x>
      <cdr:y>0.61333</cdr:y>
    </cdr:to>
    <cdr:cxnSp macro="">
      <cdr:nvCxnSpPr>
        <cdr:cNvPr id="8" name="Straight Arrow Connector 7"/>
        <cdr:cNvCxnSpPr/>
      </cdr:nvCxnSpPr>
      <cdr:spPr>
        <a:xfrm xmlns:a="http://schemas.openxmlformats.org/drawingml/2006/main" flipV="1">
          <a:off x="2555428" y="3048000"/>
          <a:ext cx="5334000" cy="457200"/>
        </a:xfrm>
        <a:prstGeom xmlns:a="http://schemas.openxmlformats.org/drawingml/2006/main" prst="straightConnector1">
          <a:avLst/>
        </a:prstGeom>
        <a:ln xmlns:a="http://schemas.openxmlformats.org/drawingml/2006/main" w="41275">
          <a:solidFill>
            <a:srgbClr val="FF0000"/>
          </a:solidFill>
          <a:headEnd type="triangle"/>
          <a:tailEnd type="triangle"/>
        </a:ln>
        <a:effectLst xmlns:a="http://schemas.openxmlformats.org/drawingml/2006/main">
          <a:outerShdw blurRad="50800" dist="50800" dir="5400000" algn="ctr" rotWithShape="0">
            <a:schemeClr val="tx2"/>
          </a:outerShdw>
        </a:effectLst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0.33353</cdr:x>
      <cdr:y>0.55275</cdr:y>
    </cdr:from>
    <cdr:to>
      <cdr:x>0.80874</cdr:x>
      <cdr:y>0.59275</cdr:y>
    </cdr:to>
    <cdr:sp macro="" textlink="">
      <cdr:nvSpPr>
        <cdr:cNvPr id="10" name="TextBox 1"/>
        <cdr:cNvSpPr txBox="1"/>
      </cdr:nvSpPr>
      <cdr:spPr>
        <a:xfrm xmlns:a="http://schemas.openxmlformats.org/drawingml/2006/main" rot="21302843">
          <a:off x="3049755" y="3158944"/>
          <a:ext cx="4345343" cy="228600"/>
        </a:xfrm>
        <a:prstGeom xmlns:a="http://schemas.openxmlformats.org/drawingml/2006/main" prst="rect">
          <a:avLst/>
        </a:prstGeom>
        <a:solidFill xmlns:a="http://schemas.openxmlformats.org/drawingml/2006/main">
          <a:schemeClr val="bg1"/>
        </a:solidFill>
        <a:ln xmlns:a="http://schemas.openxmlformats.org/drawingml/2006/main" w="25400">
          <a:solidFill>
            <a:srgbClr val="FF0000"/>
          </a:solidFill>
        </a:ln>
        <a:effectLst xmlns:a="http://schemas.openxmlformats.org/drawingml/2006/main">
          <a:outerShdw blurRad="50800" dist="38100" dir="2700000" sx="104000" sy="104000" algn="tl" rotWithShape="0">
            <a:schemeClr val="tx2">
              <a:alpha val="40000"/>
            </a:schemeClr>
          </a:outerShdw>
        </a:effectLst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200" dirty="0" smtClean="0">
              <a:ln w="0"/>
              <a:solidFill>
                <a:srgbClr val="FF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Approximately the same ad-valorem proceeds as ten years ago.</a:t>
          </a:r>
          <a:endParaRPr lang="en-US" sz="1200" dirty="0">
            <a:ln w="0"/>
            <a:solidFill>
              <a:srgbClr val="FF0000"/>
            </a:solidFill>
            <a:effectLst>
              <a:outerShdw blurRad="38100" dist="19050" dir="2700000" algn="tl" rotWithShape="0">
                <a:schemeClr val="dk1">
                  <a:alpha val="40000"/>
                </a:schemeClr>
              </a:outerShdw>
            </a:effectLst>
          </a:endParaRP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2972108" cy="4649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89" tIns="46145" rIns="92289" bIns="46145" numCol="1" anchor="t" anchorCtr="0" compatLnSpc="1">
            <a:prstTxWarp prst="textNoShape">
              <a:avLst/>
            </a:prstTxWarp>
          </a:bodyPr>
          <a:lstStyle>
            <a:lvl1pPr defTabSz="923328">
              <a:defRPr sz="1200"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349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354" y="1"/>
            <a:ext cx="2972108" cy="4649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89" tIns="46145" rIns="92289" bIns="46145" numCol="1" anchor="t" anchorCtr="0" compatLnSpc="1">
            <a:prstTxWarp prst="textNoShape">
              <a:avLst/>
            </a:prstTxWarp>
          </a:bodyPr>
          <a:lstStyle>
            <a:lvl1pPr algn="r" defTabSz="923328">
              <a:defRPr sz="1200"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349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29847"/>
            <a:ext cx="2972108" cy="4649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89" tIns="46145" rIns="92289" bIns="46145" numCol="1" anchor="b" anchorCtr="0" compatLnSpc="1">
            <a:prstTxWarp prst="textNoShape">
              <a:avLst/>
            </a:prstTxWarp>
          </a:bodyPr>
          <a:lstStyle>
            <a:lvl1pPr defTabSz="923328">
              <a:defRPr sz="1200"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349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354" y="8829847"/>
            <a:ext cx="2972108" cy="4649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89" tIns="46145" rIns="92289" bIns="46145" numCol="1" anchor="b" anchorCtr="0" compatLnSpc="1">
            <a:prstTxWarp prst="textNoShape">
              <a:avLst/>
            </a:prstTxWarp>
          </a:bodyPr>
          <a:lstStyle>
            <a:lvl1pPr algn="r" defTabSz="923328">
              <a:defRPr sz="1200" smtClean="0"/>
            </a:lvl1pPr>
          </a:lstStyle>
          <a:p>
            <a:pPr>
              <a:defRPr/>
            </a:pPr>
            <a:fld id="{254A3705-C347-44EA-95DB-ACA9CEB6E8B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475101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2972108" cy="4649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89" tIns="46145" rIns="92289" bIns="46145" numCol="1" anchor="t" anchorCtr="0" compatLnSpc="1">
            <a:prstTxWarp prst="textNoShape">
              <a:avLst/>
            </a:prstTxWarp>
          </a:bodyPr>
          <a:lstStyle>
            <a:lvl1pPr defTabSz="923328">
              <a:defRPr sz="1200"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354" y="1"/>
            <a:ext cx="2972108" cy="4649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89" tIns="46145" rIns="92289" bIns="46145" numCol="1" anchor="t" anchorCtr="0" compatLnSpc="1">
            <a:prstTxWarp prst="textNoShape">
              <a:avLst/>
            </a:prstTxWarp>
          </a:bodyPr>
          <a:lstStyle>
            <a:lvl1pPr algn="r" defTabSz="923328">
              <a:defRPr sz="1200"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150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04900" y="695325"/>
            <a:ext cx="4649788" cy="34877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04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6108" y="4416500"/>
            <a:ext cx="5485784" cy="41832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89" tIns="46145" rIns="92289" bIns="4614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04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9847"/>
            <a:ext cx="2972108" cy="4649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89" tIns="46145" rIns="92289" bIns="46145" numCol="1" anchor="b" anchorCtr="0" compatLnSpc="1">
            <a:prstTxWarp prst="textNoShape">
              <a:avLst/>
            </a:prstTxWarp>
          </a:bodyPr>
          <a:lstStyle>
            <a:lvl1pPr defTabSz="923328">
              <a:defRPr sz="1200"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04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354" y="8829847"/>
            <a:ext cx="2972108" cy="4649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89" tIns="46145" rIns="92289" bIns="46145" numCol="1" anchor="b" anchorCtr="0" compatLnSpc="1">
            <a:prstTxWarp prst="textNoShape">
              <a:avLst/>
            </a:prstTxWarp>
          </a:bodyPr>
          <a:lstStyle>
            <a:lvl1pPr algn="r" defTabSz="923328">
              <a:defRPr sz="1200" smtClean="0"/>
            </a:lvl1pPr>
          </a:lstStyle>
          <a:p>
            <a:pPr>
              <a:defRPr/>
            </a:pPr>
            <a:fld id="{00AF9C0B-6F40-4543-A350-2E19371C621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559485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1. Balance budget means</a:t>
            </a:r>
            <a:r>
              <a:rPr lang="en-US" baseline="0" dirty="0" smtClean="0"/>
              <a:t> no spending cash (reserves) and the general funds is self-sufficient.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0AF9C0B-6F40-4543-A350-2E19371C621E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447006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1. Balance budget means</a:t>
            </a:r>
            <a:r>
              <a:rPr lang="en-US" baseline="0" dirty="0" smtClean="0"/>
              <a:t> no spending cash (reserves) and the general funds is self-sufficient.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0AF9C0B-6F40-4543-A350-2E19371C621E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474364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1A8BE27-5B84-4634-8CF1-5578FBD52E65}" type="slidenum">
              <a:rPr lang="en-US"/>
              <a:pPr/>
              <a:t>12</a:t>
            </a:fld>
            <a:endParaRPr lang="en-US" dirty="0"/>
          </a:p>
        </p:txBody>
      </p:sp>
      <p:sp>
        <p:nvSpPr>
          <p:cNvPr id="225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8180301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Master" Target="../slideMasters/slideMaster1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png"/><Relationship Id="rId5" Type="http://schemas.openxmlformats.org/officeDocument/2006/relationships/image" Target="../media/image1.png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15"/>
          <p:cNvGraphicFramePr>
            <a:graphicFrameLocks noChangeAspect="1"/>
          </p:cNvGraphicFramePr>
          <p:nvPr/>
        </p:nvGraphicFramePr>
        <p:xfrm>
          <a:off x="44450" y="2393950"/>
          <a:ext cx="9077325" cy="1819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971" name="Image" r:id="rId3" imgW="10209524" imgH="1815873" progId="Photoshop.Image.6">
                  <p:embed/>
                </p:oleObj>
              </mc:Choice>
              <mc:Fallback>
                <p:oleObj name="Image" r:id="rId3" imgW="10209524" imgH="1815873" progId="Photoshop.Image.6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450" y="2393950"/>
                        <a:ext cx="9077325" cy="1819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5" name="Group 16"/>
          <p:cNvGrpSpPr>
            <a:grpSpLocks/>
          </p:cNvGrpSpPr>
          <p:nvPr/>
        </p:nvGrpSpPr>
        <p:grpSpPr bwMode="auto">
          <a:xfrm>
            <a:off x="34925" y="4292600"/>
            <a:ext cx="9074150" cy="2520950"/>
            <a:chOff x="0" y="2640"/>
            <a:chExt cx="5760" cy="1680"/>
          </a:xfrm>
        </p:grpSpPr>
        <p:sp>
          <p:nvSpPr>
            <p:cNvPr id="6" name="Rectangle 17"/>
            <p:cNvSpPr>
              <a:spLocks noChangeArrowheads="1"/>
            </p:cNvSpPr>
            <p:nvPr userDrawn="1"/>
          </p:nvSpPr>
          <p:spPr bwMode="gray">
            <a:xfrm>
              <a:off x="0" y="2640"/>
              <a:ext cx="5760" cy="1680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7" name="Rectangle 18"/>
            <p:cNvSpPr>
              <a:spLocks noChangeArrowheads="1"/>
            </p:cNvSpPr>
            <p:nvPr userDrawn="1"/>
          </p:nvSpPr>
          <p:spPr bwMode="gray">
            <a:xfrm>
              <a:off x="0" y="2640"/>
              <a:ext cx="5760" cy="96"/>
            </a:xfrm>
            <a:prstGeom prst="rect">
              <a:avLst/>
            </a:prstGeom>
            <a:gradFill rotWithShape="0">
              <a:gsLst>
                <a:gs pos="0">
                  <a:schemeClr val="bg2">
                    <a:gamma/>
                    <a:shade val="46275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 dirty="0"/>
            </a:p>
          </p:txBody>
        </p:sp>
      </p:grpSp>
      <p:sp>
        <p:nvSpPr>
          <p:cNvPr id="8" name="Rectangle 19"/>
          <p:cNvSpPr>
            <a:spLocks noChangeArrowheads="1"/>
          </p:cNvSpPr>
          <p:nvPr/>
        </p:nvSpPr>
        <p:spPr bwMode="gray">
          <a:xfrm>
            <a:off x="34925" y="44450"/>
            <a:ext cx="9074150" cy="2282825"/>
          </a:xfrm>
          <a:prstGeom prst="rect">
            <a:avLst/>
          </a:prstGeom>
          <a:gradFill rotWithShape="0">
            <a:gsLst>
              <a:gs pos="0">
                <a:schemeClr val="tx1"/>
              </a:gs>
              <a:gs pos="100000">
                <a:schemeClr val="tx1">
                  <a:gamma/>
                  <a:shade val="46275"/>
                  <a:invGamma/>
                </a:schemeClr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grpSp>
        <p:nvGrpSpPr>
          <p:cNvPr id="9" name="Group 20"/>
          <p:cNvGrpSpPr>
            <a:grpSpLocks/>
          </p:cNvGrpSpPr>
          <p:nvPr/>
        </p:nvGrpSpPr>
        <p:grpSpPr bwMode="auto">
          <a:xfrm>
            <a:off x="-4763" y="0"/>
            <a:ext cx="9148763" cy="6856413"/>
            <a:chOff x="-3" y="0"/>
            <a:chExt cx="5763" cy="4319"/>
          </a:xfrm>
        </p:grpSpPr>
        <p:sp>
          <p:nvSpPr>
            <p:cNvPr id="10" name="AutoShape 21"/>
            <p:cNvSpPr>
              <a:spLocks noChangeArrowheads="1"/>
            </p:cNvSpPr>
            <p:nvPr userDrawn="1"/>
          </p:nvSpPr>
          <p:spPr bwMode="gray">
            <a:xfrm>
              <a:off x="24" y="24"/>
              <a:ext cx="5712" cy="4272"/>
            </a:xfrm>
            <a:prstGeom prst="roundRect">
              <a:avLst>
                <a:gd name="adj" fmla="val 6227"/>
              </a:avLst>
            </a:prstGeom>
            <a:noFill/>
            <a:ln w="76200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11" name="Freeform 22"/>
            <p:cNvSpPr>
              <a:spLocks/>
            </p:cNvSpPr>
            <p:nvPr userDrawn="1"/>
          </p:nvSpPr>
          <p:spPr bwMode="gray">
            <a:xfrm>
              <a:off x="0" y="0"/>
              <a:ext cx="288" cy="288"/>
            </a:xfrm>
            <a:custGeom>
              <a:avLst/>
              <a:gdLst/>
              <a:ahLst/>
              <a:cxnLst>
                <a:cxn ang="0">
                  <a:pos x="0" y="48"/>
                </a:cxn>
                <a:cxn ang="0">
                  <a:pos x="0" y="384"/>
                </a:cxn>
                <a:cxn ang="0">
                  <a:pos x="96" y="192"/>
                </a:cxn>
                <a:cxn ang="0">
                  <a:pos x="192" y="48"/>
                </a:cxn>
                <a:cxn ang="0">
                  <a:pos x="336" y="0"/>
                </a:cxn>
                <a:cxn ang="0">
                  <a:pos x="0" y="0"/>
                </a:cxn>
              </a:cxnLst>
              <a:rect l="0" t="0" r="r" b="b"/>
              <a:pathLst>
                <a:path w="336" h="384">
                  <a:moveTo>
                    <a:pt x="0" y="48"/>
                  </a:moveTo>
                  <a:lnTo>
                    <a:pt x="0" y="384"/>
                  </a:lnTo>
                  <a:lnTo>
                    <a:pt x="96" y="192"/>
                  </a:lnTo>
                  <a:lnTo>
                    <a:pt x="192" y="48"/>
                  </a:lnTo>
                  <a:lnTo>
                    <a:pt x="336" y="0"/>
                  </a:lnTo>
                  <a:lnTo>
                    <a:pt x="0" y="0"/>
                  </a:lnTo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12" name="Freeform 23"/>
            <p:cNvSpPr>
              <a:spLocks/>
            </p:cNvSpPr>
            <p:nvPr userDrawn="1"/>
          </p:nvSpPr>
          <p:spPr bwMode="gray">
            <a:xfrm rot="-5408600">
              <a:off x="-50" y="4030"/>
              <a:ext cx="336" cy="242"/>
            </a:xfrm>
            <a:custGeom>
              <a:avLst/>
              <a:gdLst/>
              <a:ahLst/>
              <a:cxnLst>
                <a:cxn ang="0">
                  <a:pos x="0" y="48"/>
                </a:cxn>
                <a:cxn ang="0">
                  <a:pos x="0" y="384"/>
                </a:cxn>
                <a:cxn ang="0">
                  <a:pos x="96" y="192"/>
                </a:cxn>
                <a:cxn ang="0">
                  <a:pos x="192" y="48"/>
                </a:cxn>
                <a:cxn ang="0">
                  <a:pos x="336" y="0"/>
                </a:cxn>
                <a:cxn ang="0">
                  <a:pos x="0" y="0"/>
                </a:cxn>
              </a:cxnLst>
              <a:rect l="0" t="0" r="r" b="b"/>
              <a:pathLst>
                <a:path w="336" h="384">
                  <a:moveTo>
                    <a:pt x="0" y="48"/>
                  </a:moveTo>
                  <a:lnTo>
                    <a:pt x="0" y="384"/>
                  </a:lnTo>
                  <a:lnTo>
                    <a:pt x="96" y="192"/>
                  </a:lnTo>
                  <a:lnTo>
                    <a:pt x="192" y="48"/>
                  </a:lnTo>
                  <a:lnTo>
                    <a:pt x="336" y="0"/>
                  </a:lnTo>
                  <a:lnTo>
                    <a:pt x="0" y="0"/>
                  </a:lnTo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13" name="Freeform 24"/>
            <p:cNvSpPr>
              <a:spLocks/>
            </p:cNvSpPr>
            <p:nvPr userDrawn="1"/>
          </p:nvSpPr>
          <p:spPr bwMode="gray">
            <a:xfrm rot="10769190">
              <a:off x="5519" y="4031"/>
              <a:ext cx="232" cy="287"/>
            </a:xfrm>
            <a:custGeom>
              <a:avLst/>
              <a:gdLst/>
              <a:ahLst/>
              <a:cxnLst>
                <a:cxn ang="0">
                  <a:pos x="0" y="48"/>
                </a:cxn>
                <a:cxn ang="0">
                  <a:pos x="0" y="384"/>
                </a:cxn>
                <a:cxn ang="0">
                  <a:pos x="96" y="192"/>
                </a:cxn>
                <a:cxn ang="0">
                  <a:pos x="192" y="48"/>
                </a:cxn>
                <a:cxn ang="0">
                  <a:pos x="336" y="0"/>
                </a:cxn>
                <a:cxn ang="0">
                  <a:pos x="0" y="0"/>
                </a:cxn>
              </a:cxnLst>
              <a:rect l="0" t="0" r="r" b="b"/>
              <a:pathLst>
                <a:path w="336" h="384">
                  <a:moveTo>
                    <a:pt x="0" y="48"/>
                  </a:moveTo>
                  <a:lnTo>
                    <a:pt x="0" y="384"/>
                  </a:lnTo>
                  <a:lnTo>
                    <a:pt x="96" y="192"/>
                  </a:lnTo>
                  <a:lnTo>
                    <a:pt x="192" y="48"/>
                  </a:lnTo>
                  <a:lnTo>
                    <a:pt x="336" y="0"/>
                  </a:lnTo>
                  <a:lnTo>
                    <a:pt x="0" y="0"/>
                  </a:lnTo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14" name="Freeform 25"/>
            <p:cNvSpPr>
              <a:spLocks/>
            </p:cNvSpPr>
            <p:nvPr userDrawn="1"/>
          </p:nvSpPr>
          <p:spPr bwMode="gray">
            <a:xfrm rot="5400000">
              <a:off x="5472" y="0"/>
              <a:ext cx="288" cy="288"/>
            </a:xfrm>
            <a:custGeom>
              <a:avLst/>
              <a:gdLst/>
              <a:ahLst/>
              <a:cxnLst>
                <a:cxn ang="0">
                  <a:pos x="0" y="48"/>
                </a:cxn>
                <a:cxn ang="0">
                  <a:pos x="0" y="384"/>
                </a:cxn>
                <a:cxn ang="0">
                  <a:pos x="96" y="192"/>
                </a:cxn>
                <a:cxn ang="0">
                  <a:pos x="192" y="48"/>
                </a:cxn>
                <a:cxn ang="0">
                  <a:pos x="336" y="0"/>
                </a:cxn>
                <a:cxn ang="0">
                  <a:pos x="0" y="0"/>
                </a:cxn>
              </a:cxnLst>
              <a:rect l="0" t="0" r="r" b="b"/>
              <a:pathLst>
                <a:path w="336" h="384">
                  <a:moveTo>
                    <a:pt x="0" y="48"/>
                  </a:moveTo>
                  <a:lnTo>
                    <a:pt x="0" y="384"/>
                  </a:lnTo>
                  <a:lnTo>
                    <a:pt x="96" y="192"/>
                  </a:lnTo>
                  <a:lnTo>
                    <a:pt x="192" y="48"/>
                  </a:lnTo>
                  <a:lnTo>
                    <a:pt x="336" y="0"/>
                  </a:lnTo>
                  <a:lnTo>
                    <a:pt x="0" y="0"/>
                  </a:lnTo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</p:grpSp>
      <p:grpSp>
        <p:nvGrpSpPr>
          <p:cNvPr id="15" name="Group 26"/>
          <p:cNvGrpSpPr>
            <a:grpSpLocks/>
          </p:cNvGrpSpPr>
          <p:nvPr/>
        </p:nvGrpSpPr>
        <p:grpSpPr bwMode="auto">
          <a:xfrm>
            <a:off x="2482850" y="2895600"/>
            <a:ext cx="2698750" cy="1041400"/>
            <a:chOff x="1610" y="1965"/>
            <a:chExt cx="1700" cy="656"/>
          </a:xfrm>
        </p:grpSpPr>
        <p:pic>
          <p:nvPicPr>
            <p:cNvPr id="16" name="Picture 27" descr="Untitled-1 copy"/>
            <p:cNvPicPr>
              <a:picLocks noChangeAspect="1" noChangeArrowheads="1"/>
            </p:cNvPicPr>
            <p:nvPr userDrawn="1"/>
          </p:nvPicPr>
          <p:blipFill>
            <a:blip r:embed="rId5" cstate="print"/>
            <a:srcRect/>
            <a:stretch>
              <a:fillRect/>
            </a:stretch>
          </p:blipFill>
          <p:spPr bwMode="gray">
            <a:xfrm>
              <a:off x="2426" y="1965"/>
              <a:ext cx="590" cy="5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7" name="Picture 28" descr="Untitled-1 copy"/>
            <p:cNvPicPr>
              <a:picLocks noChangeAspect="1" noChangeArrowheads="1"/>
            </p:cNvPicPr>
            <p:nvPr userDrawn="1"/>
          </p:nvPicPr>
          <p:blipFill>
            <a:blip r:embed="rId6" cstate="print"/>
            <a:srcRect/>
            <a:stretch>
              <a:fillRect/>
            </a:stretch>
          </p:blipFill>
          <p:spPr bwMode="gray">
            <a:xfrm>
              <a:off x="3061" y="2372"/>
              <a:ext cx="249" cy="2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8" name="Picture 29" descr="Untitled-1 copy"/>
            <p:cNvPicPr>
              <a:picLocks noChangeAspect="1" noChangeArrowheads="1"/>
            </p:cNvPicPr>
            <p:nvPr userDrawn="1"/>
          </p:nvPicPr>
          <p:blipFill>
            <a:blip r:embed="rId5" cstate="print"/>
            <a:srcRect/>
            <a:stretch>
              <a:fillRect/>
            </a:stretch>
          </p:blipFill>
          <p:spPr bwMode="gray">
            <a:xfrm>
              <a:off x="1610" y="2237"/>
              <a:ext cx="363" cy="3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 bwMode="ltGray">
          <a:xfrm>
            <a:off x="762000" y="990600"/>
            <a:ext cx="7772400" cy="1066800"/>
          </a:xfrm>
        </p:spPr>
        <p:txBody>
          <a:bodyPr/>
          <a:lstStyle>
            <a:lvl1pPr algn="ctr">
              <a:defRPr sz="4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4953000"/>
            <a:ext cx="6400800" cy="533400"/>
          </a:xfrm>
        </p:spPr>
        <p:txBody>
          <a:bodyPr/>
          <a:lstStyle>
            <a:lvl1pPr marL="0" indent="0" algn="ctr">
              <a:buFontTx/>
              <a:buNone/>
              <a:defRPr sz="280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9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0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1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90341D7-C1F9-4AF8-AC9F-ACEA20DB043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2DB5F1-A6B9-4A33-AE08-E9A91FFF594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612298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612298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3EAA30-9C5F-4877-A5A6-E57ED4458DD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D36277-F53D-4E8F-9E2D-50D1D62E2B1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5966F0-5B56-402F-AA7F-30AC9A73690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47800"/>
            <a:ext cx="4038600" cy="49498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47800"/>
            <a:ext cx="4038600" cy="49498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44C2CE-3D5F-49D1-AAAD-D3AE2AEA815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A1A1E1-4FCE-4DBA-BF6D-0F4AB687370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4DEF26-51EC-4FA1-940B-D6662CAB327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624C9B-BC4A-404E-9251-9F3DF3F3F51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3AE6C2-8494-4219-8F4A-233D6972454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25A412-7055-4BD8-92CF-141FF6FC2C2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bg1">
                <a:gamma/>
                <a:tint val="39216"/>
                <a:invGamma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98" name="Group 11"/>
          <p:cNvGrpSpPr>
            <a:grpSpLocks/>
          </p:cNvGrpSpPr>
          <p:nvPr/>
        </p:nvGrpSpPr>
        <p:grpSpPr bwMode="auto">
          <a:xfrm>
            <a:off x="0" y="285750"/>
            <a:ext cx="9156700" cy="911225"/>
            <a:chOff x="-1" y="196"/>
            <a:chExt cx="5768" cy="635"/>
          </a:xfrm>
        </p:grpSpPr>
        <p:sp>
          <p:nvSpPr>
            <p:cNvPr id="1036" name="Rectangle 12"/>
            <p:cNvSpPr>
              <a:spLocks noChangeArrowheads="1"/>
            </p:cNvSpPr>
            <p:nvPr userDrawn="1"/>
          </p:nvSpPr>
          <p:spPr bwMode="gray">
            <a:xfrm>
              <a:off x="1" y="196"/>
              <a:ext cx="5766" cy="635"/>
            </a:xfrm>
            <a:prstGeom prst="rect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tx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1037" name="Freeform 13"/>
            <p:cNvSpPr>
              <a:spLocks/>
            </p:cNvSpPr>
            <p:nvPr userDrawn="1"/>
          </p:nvSpPr>
          <p:spPr bwMode="gray">
            <a:xfrm flipH="1" flipV="1">
              <a:off x="2265" y="196"/>
              <a:ext cx="3497" cy="226"/>
            </a:xfrm>
            <a:custGeom>
              <a:avLst/>
              <a:gdLst/>
              <a:ahLst/>
              <a:cxnLst>
                <a:cxn ang="0">
                  <a:pos x="45" y="590"/>
                </a:cxn>
                <a:cxn ang="0">
                  <a:pos x="1497" y="590"/>
                </a:cxn>
                <a:cxn ang="0">
                  <a:pos x="0" y="0"/>
                </a:cxn>
                <a:cxn ang="0">
                  <a:pos x="0" y="590"/>
                </a:cxn>
              </a:cxnLst>
              <a:rect l="0" t="0" r="r" b="b"/>
              <a:pathLst>
                <a:path w="1497" h="590">
                  <a:moveTo>
                    <a:pt x="45" y="590"/>
                  </a:moveTo>
                  <a:lnTo>
                    <a:pt x="1497" y="590"/>
                  </a:lnTo>
                  <a:lnTo>
                    <a:pt x="0" y="0"/>
                  </a:lnTo>
                  <a:lnTo>
                    <a:pt x="0" y="590"/>
                  </a:lnTo>
                </a:path>
              </a:pathLst>
            </a:custGeom>
            <a:gradFill rotWithShape="1">
              <a:gsLst>
                <a:gs pos="0">
                  <a:schemeClr val="tx1"/>
                </a:gs>
                <a:gs pos="100000">
                  <a:schemeClr val="tx1">
                    <a:gamma/>
                    <a:shade val="46275"/>
                    <a:invGamma/>
                  </a:schemeClr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  <p:sp>
          <p:nvSpPr>
            <p:cNvPr id="1038" name="Freeform 14"/>
            <p:cNvSpPr>
              <a:spLocks/>
            </p:cNvSpPr>
            <p:nvPr userDrawn="1"/>
          </p:nvSpPr>
          <p:spPr bwMode="gray">
            <a:xfrm>
              <a:off x="-1" y="514"/>
              <a:ext cx="3702" cy="311"/>
            </a:xfrm>
            <a:custGeom>
              <a:avLst/>
              <a:gdLst/>
              <a:ahLst/>
              <a:cxnLst>
                <a:cxn ang="0">
                  <a:pos x="45" y="590"/>
                </a:cxn>
                <a:cxn ang="0">
                  <a:pos x="1497" y="590"/>
                </a:cxn>
                <a:cxn ang="0">
                  <a:pos x="0" y="0"/>
                </a:cxn>
                <a:cxn ang="0">
                  <a:pos x="0" y="590"/>
                </a:cxn>
              </a:cxnLst>
              <a:rect l="0" t="0" r="r" b="b"/>
              <a:pathLst>
                <a:path w="1497" h="590">
                  <a:moveTo>
                    <a:pt x="45" y="590"/>
                  </a:moveTo>
                  <a:lnTo>
                    <a:pt x="1497" y="590"/>
                  </a:lnTo>
                  <a:lnTo>
                    <a:pt x="0" y="0"/>
                  </a:lnTo>
                  <a:lnTo>
                    <a:pt x="0" y="590"/>
                  </a:lnTo>
                </a:path>
              </a:pathLst>
            </a:cu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</p:grpSp>
      <p:sp>
        <p:nvSpPr>
          <p:cNvPr id="1039" name="Rectangle 15"/>
          <p:cNvSpPr>
            <a:spLocks noChangeArrowheads="1"/>
          </p:cNvSpPr>
          <p:nvPr/>
        </p:nvSpPr>
        <p:spPr bwMode="gray">
          <a:xfrm>
            <a:off x="1588" y="0"/>
            <a:ext cx="9144000" cy="241300"/>
          </a:xfrm>
          <a:prstGeom prst="rect">
            <a:avLst/>
          </a:prstGeom>
          <a:gradFill rotWithShape="0">
            <a:gsLst>
              <a:gs pos="0">
                <a:schemeClr val="tx1"/>
              </a:gs>
              <a:gs pos="100000">
                <a:schemeClr val="tx1">
                  <a:gamma/>
                  <a:shade val="46275"/>
                  <a:invGamma/>
                </a:schemeClr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040" name="Rectangle 16"/>
          <p:cNvSpPr>
            <a:spLocks noChangeArrowheads="1"/>
          </p:cNvSpPr>
          <p:nvPr/>
        </p:nvSpPr>
        <p:spPr bwMode="gray">
          <a:xfrm>
            <a:off x="12700" y="1235075"/>
            <a:ext cx="9132888" cy="158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2">
                  <a:gamma/>
                  <a:tint val="0"/>
                  <a:invGamma/>
                </a:schemeClr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pic>
        <p:nvPicPr>
          <p:cNvPr id="4101" name="Picture 17" descr="Untitled-1 copy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gray">
          <a:xfrm>
            <a:off x="252413" y="382588"/>
            <a:ext cx="720725" cy="72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2" name="Picture 18" descr="Untitled-1 copy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gray">
          <a:xfrm>
            <a:off x="973138" y="765175"/>
            <a:ext cx="358775" cy="35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03" name="Rectangle 2"/>
          <p:cNvSpPr>
            <a:spLocks noGrp="1" noChangeArrowheads="1"/>
          </p:cNvSpPr>
          <p:nvPr>
            <p:ph type="title"/>
          </p:nvPr>
        </p:nvSpPr>
        <p:spPr bwMode="gray">
          <a:xfrm>
            <a:off x="1676400" y="274638"/>
            <a:ext cx="6629400" cy="868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4104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447800"/>
            <a:ext cx="8229600" cy="494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477000"/>
            <a:ext cx="21336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477000"/>
            <a:ext cx="28956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477000"/>
            <a:ext cx="21336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>
              <a:defRPr/>
            </a:pPr>
            <a:fld id="{C256A56D-EFB4-4C7F-90A9-D5E2BED0AFF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0" r:id="rId2"/>
    <p:sldLayoutId id="2147483669" r:id="rId3"/>
    <p:sldLayoutId id="2147483668" r:id="rId4"/>
    <p:sldLayoutId id="2147483667" r:id="rId5"/>
    <p:sldLayoutId id="2147483666" r:id="rId6"/>
    <p:sldLayoutId id="2147483665" r:id="rId7"/>
    <p:sldLayoutId id="2147483664" r:id="rId8"/>
    <p:sldLayoutId id="2147483663" r:id="rId9"/>
    <p:sldLayoutId id="2147483662" r:id="rId10"/>
    <p:sldLayoutId id="2147483661" r:id="rId11"/>
  </p:sldLayoutIdLst>
  <p:transition>
    <p:fade/>
  </p:transition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bg1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bg1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bg1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bg1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chemeClr val="bg1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chemeClr val="bg1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chemeClr val="bg1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chemeClr val="bg1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7.e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7.e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4"/>
          <p:cNvSpPr>
            <a:spLocks noGrp="1" noChangeArrowheads="1"/>
          </p:cNvSpPr>
          <p:nvPr>
            <p:ph type="ctrTitle"/>
          </p:nvPr>
        </p:nvSpPr>
        <p:spPr>
          <a:xfrm>
            <a:off x="1522063" y="762000"/>
            <a:ext cx="7772400" cy="1066800"/>
          </a:xfrm>
        </p:spPr>
        <p:txBody>
          <a:bodyPr/>
          <a:lstStyle/>
          <a:p>
            <a:pPr eaLnBrk="1" hangingPunct="1"/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City of Lynn Haven</a:t>
            </a:r>
            <a:b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Budget Workshop</a:t>
            </a:r>
          </a:p>
        </p:txBody>
      </p:sp>
      <p:sp>
        <p:nvSpPr>
          <p:cNvPr id="5123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5105400"/>
            <a:ext cx="6400800" cy="5334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September 22</a:t>
            </a:r>
            <a:r>
              <a: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2014</a:t>
            </a:r>
          </a:p>
          <a:p>
            <a:pPr eaLnBrk="1" hangingPunct="1">
              <a:lnSpc>
                <a:spcPct val="80000"/>
              </a:lnSpc>
            </a:pPr>
            <a:r>
              <a:rPr 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Joel B. Schubert,</a:t>
            </a:r>
          </a:p>
          <a:p>
            <a:pPr eaLnBrk="1" hangingPunct="1">
              <a:lnSpc>
                <a:spcPct val="80000"/>
              </a:lnSpc>
            </a:pPr>
            <a:r>
              <a:rPr lang="en-US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City </a:t>
            </a:r>
            <a:r>
              <a:rPr 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Manager</a:t>
            </a:r>
            <a:endParaRPr lang="en-US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eaLnBrk="1" hangingPunct="1">
              <a:lnSpc>
                <a:spcPct val="80000"/>
              </a:lnSpc>
            </a:pPr>
            <a:endParaRPr lang="en-US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875" y="228600"/>
            <a:ext cx="2632376" cy="1919478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8"/>
          <p:cNvSpPr>
            <a:spLocks noGrp="1" noChangeArrowheads="1"/>
          </p:cNvSpPr>
          <p:nvPr>
            <p:ph type="title"/>
          </p:nvPr>
        </p:nvSpPr>
        <p:spPr>
          <a:xfrm>
            <a:off x="1447800" y="251619"/>
            <a:ext cx="6629400" cy="914400"/>
          </a:xfrm>
        </p:spPr>
        <p:txBody>
          <a:bodyPr/>
          <a:lstStyle/>
          <a:p>
            <a:pPr eaLnBrk="1" hangingPunct="1"/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Comparison of Millage Rates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01000" y="330193"/>
            <a:ext cx="1038497" cy="757252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  <a:reflection blurRad="6350" stA="52000" endA="300" endPos="35000" dir="5400000" sy="-100000" algn="bl" rotWithShape="0"/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" y="1905000"/>
            <a:ext cx="6499201" cy="2590800"/>
          </a:xfrm>
          <a:prstGeom prst="rect">
            <a:avLst/>
          </a:prstGeom>
          <a:solidFill>
            <a:schemeClr val="bg1"/>
          </a:solidFill>
          <a:effectLst>
            <a:outerShdw blurRad="50800" dist="38100" dir="2700000" sx="101000" sy="101000" algn="tl" rotWithShape="0">
              <a:prstClr val="black">
                <a:alpha val="40000"/>
              </a:prstClr>
            </a:outerShdw>
          </a:effectLst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4137" y="5735682"/>
            <a:ext cx="6499201" cy="355600"/>
          </a:xfrm>
          <a:prstGeom prst="rect">
            <a:avLst/>
          </a:prstGeom>
          <a:solidFill>
            <a:schemeClr val="accent3"/>
          </a:solidFill>
          <a:effectLst>
            <a:outerShdw blurRad="50800" dist="38100" dir="2700000" sx="101000" sy="101000" algn="tl" rotWithShape="0">
              <a:prstClr val="black">
                <a:alpha val="40000"/>
              </a:prstClr>
            </a:outerShdw>
          </a:effectLst>
        </p:spPr>
      </p:pic>
      <p:sp>
        <p:nvSpPr>
          <p:cNvPr id="10" name="Up-Down Arrow 9"/>
          <p:cNvSpPr/>
          <p:nvPr/>
        </p:nvSpPr>
        <p:spPr>
          <a:xfrm>
            <a:off x="6172200" y="4614091"/>
            <a:ext cx="457200" cy="1003300"/>
          </a:xfrm>
          <a:prstGeom prst="upDownArrow">
            <a:avLst/>
          </a:prstGeom>
          <a:ln>
            <a:solidFill>
              <a:srgbClr val="E1B26D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002">
            <a:schemeClr val="dk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96113700"/>
              </p:ext>
            </p:extLst>
          </p:nvPr>
        </p:nvGraphicFramePr>
        <p:xfrm>
          <a:off x="7315200" y="1922418"/>
          <a:ext cx="1447800" cy="2573382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38100" dir="2700000" sx="101000" sy="101000" algn="tl" rotWithShape="0">
                    <a:prstClr val="black">
                      <a:alpha val="40000"/>
                    </a:prstClr>
                  </a:outerShdw>
                </a:effectLst>
                <a:tableStyleId>{5C22544A-7EE6-4342-B048-85BDC9FD1C3A}</a:tableStyleId>
              </a:tblPr>
              <a:tblGrid>
                <a:gridCol w="1447800"/>
              </a:tblGrid>
              <a:tr h="353604">
                <a:tc>
                  <a:txBody>
                    <a:bodyPr/>
                    <a:lstStyle/>
                    <a:p>
                      <a:r>
                        <a:rPr lang="en-US" sz="1600" b="0" dirty="0" smtClean="0">
                          <a:effectLst/>
                        </a:rPr>
                        <a:t>Millage Rate</a:t>
                      </a:r>
                      <a:endParaRPr lang="en-US" sz="1600" b="0" dirty="0">
                        <a:effectLst/>
                      </a:endParaRPr>
                    </a:p>
                  </a:txBody>
                  <a:tcPr>
                    <a:solidFill>
                      <a:srgbClr val="E1B26D"/>
                    </a:solidFill>
                  </a:tcPr>
                </a:tc>
              </a:tr>
              <a:tr h="369963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C00000"/>
                          </a:solidFill>
                          <a:effectLst/>
                        </a:rPr>
                        <a:t>3.87</a:t>
                      </a:r>
                      <a:endParaRPr lang="en-US" dirty="0">
                        <a:solidFill>
                          <a:srgbClr val="C00000"/>
                        </a:solidFill>
                        <a:effectLst/>
                      </a:endParaRPr>
                    </a:p>
                  </a:txBody>
                  <a:tcPr>
                    <a:solidFill>
                      <a:srgbClr val="E1B26D"/>
                    </a:solidFill>
                  </a:tcPr>
                </a:tc>
              </a:tr>
              <a:tr h="369963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C00000"/>
                          </a:solidFill>
                          <a:effectLst/>
                        </a:rPr>
                        <a:t>N/A</a:t>
                      </a:r>
                      <a:endParaRPr lang="en-US" dirty="0">
                        <a:solidFill>
                          <a:srgbClr val="C00000"/>
                        </a:solidFill>
                        <a:effectLst/>
                      </a:endParaRPr>
                    </a:p>
                  </a:txBody>
                  <a:tcPr>
                    <a:solidFill>
                      <a:srgbClr val="E1B26D"/>
                    </a:solidFill>
                  </a:tcPr>
                </a:tc>
              </a:tr>
              <a:tr h="369963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C00000"/>
                          </a:solidFill>
                          <a:effectLst/>
                        </a:rPr>
                        <a:t>3.75</a:t>
                      </a:r>
                      <a:endParaRPr lang="en-US" dirty="0">
                        <a:solidFill>
                          <a:srgbClr val="C00000"/>
                        </a:solidFill>
                        <a:effectLst/>
                      </a:endParaRPr>
                    </a:p>
                  </a:txBody>
                  <a:tcPr>
                    <a:solidFill>
                      <a:srgbClr val="E1B26D"/>
                    </a:solidFill>
                  </a:tcPr>
                </a:tc>
              </a:tr>
              <a:tr h="369963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C00000"/>
                          </a:solidFill>
                          <a:effectLst/>
                        </a:rPr>
                        <a:t>5.77</a:t>
                      </a:r>
                      <a:endParaRPr lang="en-US" dirty="0">
                        <a:solidFill>
                          <a:srgbClr val="C00000"/>
                        </a:solidFill>
                        <a:effectLst/>
                      </a:endParaRPr>
                    </a:p>
                  </a:txBody>
                  <a:tcPr>
                    <a:solidFill>
                      <a:srgbClr val="E1B26D"/>
                    </a:solidFill>
                  </a:tcPr>
                </a:tc>
              </a:tr>
              <a:tr h="369963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C00000"/>
                          </a:solidFill>
                          <a:effectLst/>
                        </a:rPr>
                        <a:t>5.82</a:t>
                      </a:r>
                      <a:endParaRPr lang="en-US" dirty="0">
                        <a:solidFill>
                          <a:srgbClr val="C00000"/>
                        </a:solidFill>
                        <a:effectLst/>
                      </a:endParaRPr>
                    </a:p>
                  </a:txBody>
                  <a:tcPr>
                    <a:solidFill>
                      <a:srgbClr val="E1B26D"/>
                    </a:solidFill>
                  </a:tcPr>
                </a:tc>
              </a:tr>
              <a:tr h="369963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C00000"/>
                          </a:solidFill>
                          <a:effectLst/>
                        </a:rPr>
                        <a:t>Avg:</a:t>
                      </a:r>
                      <a:r>
                        <a:rPr lang="en-US" baseline="0" dirty="0" smtClean="0">
                          <a:solidFill>
                            <a:srgbClr val="C00000"/>
                          </a:solidFill>
                          <a:effectLst/>
                        </a:rPr>
                        <a:t> </a:t>
                      </a:r>
                      <a:r>
                        <a:rPr lang="en-US" baseline="0" dirty="0" smtClean="0">
                          <a:solidFill>
                            <a:srgbClr val="C00000"/>
                          </a:solidFill>
                          <a:effectLst/>
                        </a:rPr>
                        <a:t>4.80</a:t>
                      </a:r>
                      <a:endParaRPr lang="en-US" dirty="0">
                        <a:solidFill>
                          <a:srgbClr val="C00000"/>
                        </a:solidFill>
                        <a:effectLst/>
                      </a:endParaRPr>
                    </a:p>
                  </a:txBody>
                  <a:tcPr>
                    <a:solidFill>
                      <a:srgbClr val="E1B26D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28977767"/>
      </p:ext>
    </p:extLst>
  </p:cSld>
  <p:clrMapOvr>
    <a:masterClrMapping/>
  </p:clrMapOvr>
  <p:transition spd="slow" advClick="0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8"/>
          <p:cNvSpPr>
            <a:spLocks noGrp="1" noChangeArrowheads="1"/>
          </p:cNvSpPr>
          <p:nvPr>
            <p:ph type="title"/>
          </p:nvPr>
        </p:nvSpPr>
        <p:spPr>
          <a:xfrm>
            <a:off x="1676400" y="228600"/>
            <a:ext cx="6248400" cy="914400"/>
          </a:xfrm>
        </p:spPr>
        <p:txBody>
          <a:bodyPr/>
          <a:lstStyle/>
          <a:p>
            <a:pPr eaLnBrk="1" hangingPunct="1"/>
            <a:r>
              <a: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Summary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01000" y="330193"/>
            <a:ext cx="1038497" cy="757252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  <a:reflection blurRad="6350" stA="52000" endA="300" endPos="35000" dir="5400000" sy="-100000" algn="bl" rotWithShape="0"/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7" name="TextBox 6"/>
          <p:cNvSpPr txBox="1"/>
          <p:nvPr/>
        </p:nvSpPr>
        <p:spPr>
          <a:xfrm>
            <a:off x="304800" y="1371600"/>
            <a:ext cx="8077200" cy="66787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Facts: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Similar sized cities that provide similar services average 1 employee per 76 citizens, Lynn Haven’s average is 1 employee per 124 citizens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Similar sized cities that provide similar services average a millage rate of </a:t>
            </a:r>
            <a:r>
              <a:rPr lang="en-US" sz="2400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4.80 </a:t>
            </a:r>
            <a:endParaRPr lang="en-US" sz="2400" dirty="0" smtClean="0"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2400" dirty="0" smtClean="0"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2400" u="sng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Over the past ten years</a:t>
            </a:r>
            <a:r>
              <a:rPr lang="en-US" sz="2400" u="sng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City’s population has grown by 3,000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City’s staff has been reduced by 14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While the quantity of services has increased the quality has remained the same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proceeds from ad-valorem are effectively the same, (increase of $84,319)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2800" dirty="0" smtClean="0"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2800" dirty="0" smtClean="0"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342900" indent="-342900">
              <a:buFont typeface="+mj-lt"/>
              <a:buAutoNum type="arabicPeriod"/>
            </a:pP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8528710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370" name="Rectangle 2"/>
          <p:cNvSpPr>
            <a:spLocks noChangeArrowheads="1"/>
          </p:cNvSpPr>
          <p:nvPr/>
        </p:nvSpPr>
        <p:spPr bwMode="auto">
          <a:xfrm>
            <a:off x="3227442" y="533400"/>
            <a:ext cx="2746265" cy="70788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marL="447675" indent="-447675" algn="ctr">
              <a:spcBef>
                <a:spcPct val="20000"/>
              </a:spcBef>
              <a:buClr>
                <a:srgbClr val="B5950D"/>
              </a:buClr>
              <a:buSzPct val="105000"/>
              <a:buFont typeface="Wingdings" pitchFamily="2" charset="2"/>
              <a:buNone/>
              <a:defRPr/>
            </a:pPr>
            <a:r>
              <a:rPr lang="en-US" sz="40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Thank </a:t>
            </a:r>
            <a:r>
              <a:rPr lang="en-US" sz="40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</a:t>
            </a:r>
            <a:endParaRPr lang="en-US" sz="4000" b="1" dirty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84387" y="4572000"/>
            <a:ext cx="2632376" cy="1919478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863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863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863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6370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8"/>
          <p:cNvSpPr>
            <a:spLocks noGrp="1" noChangeArrowheads="1"/>
          </p:cNvSpPr>
          <p:nvPr>
            <p:ph type="title"/>
          </p:nvPr>
        </p:nvSpPr>
        <p:spPr>
          <a:xfrm>
            <a:off x="1676400" y="228600"/>
            <a:ext cx="6629400" cy="914400"/>
          </a:xfrm>
        </p:spPr>
        <p:txBody>
          <a:bodyPr/>
          <a:lstStyle/>
          <a:p>
            <a:pPr eaLnBrk="1" hangingPunct="1"/>
            <a:r>
              <a:rPr 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Overall Goals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01000" y="330193"/>
            <a:ext cx="1038497" cy="757252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  <a:reflection blurRad="6350" stA="52000" endA="300" endPos="35000" dir="5400000" sy="-100000" algn="bl" rotWithShape="0"/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2" name="TextBox 1"/>
          <p:cNvSpPr txBox="1"/>
          <p:nvPr/>
        </p:nvSpPr>
        <p:spPr>
          <a:xfrm>
            <a:off x="1828800" y="1676400"/>
            <a:ext cx="5791200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Six Strategic Initiatives: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2800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Budget: </a:t>
            </a:r>
            <a:r>
              <a:rPr lang="en-US" sz="2800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Self-sufficient </a:t>
            </a:r>
            <a:r>
              <a:rPr lang="en-US" sz="2800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General Fund, build reserves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2800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Maintain and improve infrastructure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2800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Capitalize use of and ensure condition of City-owned property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2800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Improve and attract economic development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2800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Maximize human capital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2800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Enhanced communication plan</a:t>
            </a:r>
          </a:p>
          <a:p>
            <a:pPr marL="342900" indent="-342900">
              <a:buFont typeface="+mj-lt"/>
              <a:buAutoNum type="arabicPeriod"/>
            </a:pP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7384939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01000" y="330193"/>
            <a:ext cx="1038497" cy="757252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  <a:reflection blurRad="6350" stA="52000" endA="300" endPos="35000" dir="5400000" sy="-100000" algn="bl" rotWithShape="0"/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5" name="TextBox 4"/>
          <p:cNvSpPr txBox="1"/>
          <p:nvPr/>
        </p:nvSpPr>
        <p:spPr>
          <a:xfrm>
            <a:off x="1295400" y="1295400"/>
            <a:ext cx="5791200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Enterprise Fund:</a:t>
            </a:r>
          </a:p>
          <a:p>
            <a:endParaRPr lang="en-US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u="sng" dirty="0" smtClean="0">
                <a:solidFill>
                  <a:schemeClr val="accent6"/>
                </a:solidFill>
              </a:rPr>
              <a:t>Reserve enterprise revenue for enterprise capital projects (infrastructure).</a:t>
            </a:r>
          </a:p>
          <a:p>
            <a:endParaRPr lang="en-US" u="sng" dirty="0" smtClean="0">
              <a:solidFill>
                <a:schemeClr val="accent6"/>
              </a:solidFill>
            </a:endParaRPr>
          </a:p>
          <a:p>
            <a:r>
              <a:rPr lang="en-US" dirty="0" smtClean="0"/>
              <a:t>Revenue: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 smtClean="0"/>
              <a:t>Ensure fair and appropriate rates</a:t>
            </a:r>
          </a:p>
          <a:p>
            <a:pPr marL="800100" lvl="1" indent="-342900">
              <a:buFont typeface="+mj-lt"/>
              <a:buAutoNum type="alphaLcParenR"/>
            </a:pPr>
            <a:r>
              <a:rPr lang="en-US" dirty="0" smtClean="0"/>
              <a:t>Study when necessary, CPI adjustments</a:t>
            </a:r>
          </a:p>
          <a:p>
            <a:pPr marL="800100" lvl="1" indent="-342900">
              <a:buFont typeface="+mj-lt"/>
              <a:buAutoNum type="alphaLcParenR"/>
            </a:pPr>
            <a:r>
              <a:rPr lang="en-US" dirty="0" smtClean="0"/>
              <a:t>New fees</a:t>
            </a:r>
          </a:p>
          <a:p>
            <a:pPr marL="400050" indent="-400050">
              <a:buFont typeface="+mj-lt"/>
              <a:buAutoNum type="arabicPeriod"/>
            </a:pPr>
            <a:r>
              <a:rPr lang="en-US" dirty="0" smtClean="0"/>
              <a:t>Leverage grants</a:t>
            </a:r>
          </a:p>
          <a:p>
            <a:endParaRPr lang="en-US" dirty="0" smtClean="0"/>
          </a:p>
          <a:p>
            <a:r>
              <a:rPr lang="en-US" dirty="0" smtClean="0"/>
              <a:t>Expenditures:</a:t>
            </a:r>
          </a:p>
          <a:p>
            <a:pPr marL="400050" indent="-400050">
              <a:buFont typeface="+mj-lt"/>
              <a:buAutoNum type="arabicPeriod"/>
            </a:pPr>
            <a:r>
              <a:rPr lang="en-US" dirty="0"/>
              <a:t>Leverage City staff for all projects when appropriate</a:t>
            </a:r>
          </a:p>
          <a:p>
            <a:pPr marL="400050" indent="-400050">
              <a:buFont typeface="+mj-lt"/>
              <a:buAutoNum type="arabicPeriod"/>
            </a:pPr>
            <a:r>
              <a:rPr lang="en-US" dirty="0" smtClean="0"/>
              <a:t>Intergovernmental agreements</a:t>
            </a:r>
          </a:p>
          <a:p>
            <a:pPr marL="1314450" lvl="2" indent="-400050">
              <a:buFont typeface="+mj-lt"/>
              <a:buAutoNum type="romanUcPeriod"/>
            </a:pPr>
            <a:endParaRPr lang="en-US" dirty="0" smtClean="0"/>
          </a:p>
          <a:p>
            <a:pPr marL="800100" lvl="1" indent="-342900">
              <a:buFont typeface="+mj-lt"/>
              <a:buAutoNum type="alphaLcParenR"/>
            </a:pPr>
            <a:endParaRPr lang="en-US" dirty="0" smtClean="0"/>
          </a:p>
          <a:p>
            <a:endParaRPr lang="en-US" dirty="0"/>
          </a:p>
        </p:txBody>
      </p:sp>
      <p:sp>
        <p:nvSpPr>
          <p:cNvPr id="8" name="Rectangle 8"/>
          <p:cNvSpPr>
            <a:spLocks noGrp="1" noChangeArrowheads="1"/>
          </p:cNvSpPr>
          <p:nvPr>
            <p:ph type="title"/>
          </p:nvPr>
        </p:nvSpPr>
        <p:spPr>
          <a:xfrm>
            <a:off x="1676400" y="228600"/>
            <a:ext cx="6629400" cy="914400"/>
          </a:xfrm>
        </p:spPr>
        <p:txBody>
          <a:bodyPr/>
          <a:lstStyle/>
          <a:p>
            <a:pPr eaLnBrk="1" hangingPunct="1"/>
            <a:r>
              <a:rPr 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Overall Goals</a:t>
            </a:r>
          </a:p>
        </p:txBody>
      </p:sp>
    </p:spTree>
    <p:extLst>
      <p:ext uri="{BB962C8B-B14F-4D97-AF65-F5344CB8AC3E}">
        <p14:creationId xmlns:p14="http://schemas.microsoft.com/office/powerpoint/2010/main" val="2993709622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01000" y="330193"/>
            <a:ext cx="1038497" cy="757252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  <a:reflection blurRad="6350" stA="52000" endA="300" endPos="35000" dir="5400000" sy="-100000" algn="bl" rotWithShape="0"/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7" name="Rectangle 8"/>
          <p:cNvSpPr>
            <a:spLocks noGrp="1" noChangeArrowheads="1"/>
          </p:cNvSpPr>
          <p:nvPr>
            <p:ph type="title"/>
          </p:nvPr>
        </p:nvSpPr>
        <p:spPr>
          <a:xfrm>
            <a:off x="1676400" y="228600"/>
            <a:ext cx="6629400" cy="914400"/>
          </a:xfrm>
        </p:spPr>
        <p:txBody>
          <a:bodyPr/>
          <a:lstStyle/>
          <a:p>
            <a:pPr eaLnBrk="1" hangingPunct="1"/>
            <a:r>
              <a:rPr 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Overall Goals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295400" y="1295400"/>
            <a:ext cx="5791200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General Fund:</a:t>
            </a:r>
          </a:p>
          <a:p>
            <a:endParaRPr lang="en-US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u="sng" dirty="0" smtClean="0">
                <a:solidFill>
                  <a:schemeClr val="accent6"/>
                </a:solidFill>
              </a:rPr>
              <a:t>Self-sufficiency.</a:t>
            </a:r>
          </a:p>
          <a:p>
            <a:endParaRPr lang="en-US" dirty="0" smtClean="0"/>
          </a:p>
          <a:p>
            <a:r>
              <a:rPr lang="en-US" dirty="0" smtClean="0"/>
              <a:t>Expenditures:</a:t>
            </a:r>
          </a:p>
          <a:p>
            <a:pPr marL="400050" indent="-400050">
              <a:buFont typeface="+mj-lt"/>
              <a:buAutoNum type="arabicPeriod"/>
            </a:pPr>
            <a:r>
              <a:rPr lang="en-US" dirty="0" smtClean="0"/>
              <a:t>Leverage City staff for all projects when appropriate</a:t>
            </a:r>
          </a:p>
          <a:p>
            <a:pPr marL="400050" indent="-400050">
              <a:buFont typeface="+mj-lt"/>
              <a:buAutoNum type="arabicPeriod"/>
            </a:pPr>
            <a:r>
              <a:rPr lang="en-US" dirty="0" smtClean="0"/>
              <a:t>Cross training of staff</a:t>
            </a:r>
          </a:p>
          <a:p>
            <a:pPr marL="400050" indent="-400050">
              <a:buFont typeface="+mj-lt"/>
              <a:buAutoNum type="arabicPeriod"/>
            </a:pPr>
            <a:r>
              <a:rPr lang="en-US" dirty="0" smtClean="0"/>
              <a:t>Intergovernmental </a:t>
            </a:r>
            <a:r>
              <a:rPr lang="en-US" dirty="0" smtClean="0"/>
              <a:t>agreements</a:t>
            </a:r>
          </a:p>
          <a:p>
            <a:pPr marL="400050" indent="-400050">
              <a:buFont typeface="+mj-lt"/>
              <a:buAutoNum type="arabicPeriod"/>
            </a:pPr>
            <a:endParaRPr lang="en-US" dirty="0"/>
          </a:p>
          <a:p>
            <a:r>
              <a:rPr lang="en-US" dirty="0"/>
              <a:t>Revenue: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/>
              <a:t> Half-cent sales tax</a:t>
            </a:r>
          </a:p>
          <a:p>
            <a:pPr marL="400050" indent="-400050">
              <a:buFont typeface="+mj-lt"/>
              <a:buAutoNum type="arabicPeriod"/>
            </a:pPr>
            <a:r>
              <a:rPr lang="en-US" dirty="0"/>
              <a:t>Leverage grants</a:t>
            </a:r>
          </a:p>
          <a:p>
            <a:pPr marL="400050" indent="-400050">
              <a:buFont typeface="+mj-lt"/>
              <a:buAutoNum type="arabicPeriod"/>
            </a:pPr>
            <a:r>
              <a:rPr lang="en-US" dirty="0"/>
              <a:t>Ad-valorem rate</a:t>
            </a:r>
          </a:p>
          <a:p>
            <a:pPr marL="400050" indent="-400050">
              <a:buFont typeface="+mj-lt"/>
              <a:buAutoNum type="arabicPeriod"/>
            </a:pPr>
            <a:r>
              <a:rPr lang="en-US" dirty="0"/>
              <a:t>New Fees</a:t>
            </a:r>
          </a:p>
          <a:p>
            <a:pPr marL="400050" indent="-400050">
              <a:buFont typeface="+mj-lt"/>
              <a:buAutoNum type="arabicPeriod"/>
            </a:pPr>
            <a:endParaRPr lang="en-US" dirty="0" smtClean="0"/>
          </a:p>
          <a:p>
            <a:pPr marL="1314450" lvl="2" indent="-400050">
              <a:buFont typeface="+mj-lt"/>
              <a:buAutoNum type="romanUcPeriod"/>
            </a:pPr>
            <a:endParaRPr lang="en-US" dirty="0" smtClean="0"/>
          </a:p>
          <a:p>
            <a:pPr marL="800100" lvl="1" indent="-342900">
              <a:buFont typeface="+mj-lt"/>
              <a:buAutoNum type="alphaLcParenR"/>
            </a:pP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137150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8"/>
          <p:cNvSpPr>
            <a:spLocks noGrp="1" noChangeArrowheads="1"/>
          </p:cNvSpPr>
          <p:nvPr>
            <p:ph type="title"/>
          </p:nvPr>
        </p:nvSpPr>
        <p:spPr>
          <a:xfrm>
            <a:off x="1676400" y="228600"/>
            <a:ext cx="6629400" cy="914400"/>
          </a:xfrm>
        </p:spPr>
        <p:txBody>
          <a:bodyPr/>
          <a:lstStyle/>
          <a:p>
            <a:pPr eaLnBrk="1" hangingPunct="1"/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Ten-year History: Comparison of City of Lynn Haven Employees by Department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01000" y="330193"/>
            <a:ext cx="1038497" cy="757252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  <a:reflection blurRad="6350" stA="52000" endA="300" endPos="35000" dir="5400000" sy="-100000" algn="bl" rotWithShape="0"/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10498372"/>
              </p:ext>
            </p:extLst>
          </p:nvPr>
        </p:nvGraphicFramePr>
        <p:xfrm>
          <a:off x="2762249" y="1625282"/>
          <a:ext cx="3619501" cy="4594860"/>
        </p:xfrm>
        <a:graphic>
          <a:graphicData uri="http://schemas.openxmlformats.org/drawingml/2006/table">
            <a:tbl>
              <a:tblPr>
                <a:effectLst>
                  <a:outerShdw blurRad="50800" dist="38100" dir="2700000" sx="101000" sy="101000" algn="tl" rotWithShape="0">
                    <a:prstClr val="black">
                      <a:alpha val="40000"/>
                    </a:prstClr>
                  </a:outerShdw>
                </a:effectLst>
              </a:tblPr>
              <a:tblGrid>
                <a:gridCol w="1625923"/>
                <a:gridCol w="583177"/>
                <a:gridCol w="583177"/>
                <a:gridCol w="827224"/>
              </a:tblGrid>
              <a:tr h="25527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FFFFFF"/>
                          </a:solidFill>
                          <a:effectLst/>
                          <a:latin typeface="Century Gothic" panose="020B0502020202020204" pitchFamily="34" charset="0"/>
                        </a:rPr>
                        <a:t>FUNDED POSITIONS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49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FFFFFF"/>
                          </a:solidFill>
                          <a:effectLst/>
                          <a:latin typeface="Century Gothic" panose="020B0502020202020204" pitchFamily="34" charset="0"/>
                        </a:rPr>
                        <a:t>05/06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49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FFFFFF"/>
                          </a:solidFill>
                          <a:effectLst/>
                          <a:latin typeface="Century Gothic" panose="020B0502020202020204" pitchFamily="34" charset="0"/>
                        </a:rPr>
                        <a:t>14/15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49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FFFFFF"/>
                          </a:solidFill>
                          <a:effectLst/>
                          <a:latin typeface="Century Gothic" panose="020B0502020202020204" pitchFamily="34" charset="0"/>
                        </a:rPr>
                        <a:t>Difference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49A"/>
                    </a:solidFill>
                  </a:tcPr>
                </a:tc>
              </a:tr>
              <a:tr h="25527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FFFFFF"/>
                          </a:solidFill>
                          <a:effectLst/>
                          <a:latin typeface="Century Gothic" panose="020B0502020202020204" pitchFamily="34" charset="0"/>
                        </a:rPr>
                        <a:t>Executive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49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FFFFFF"/>
                          </a:solidFill>
                          <a:effectLst/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49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FFFFFF"/>
                          </a:solidFill>
                          <a:effectLst/>
                          <a:latin typeface="Century Gothic" panose="020B0502020202020204" pitchFamily="34" charset="0"/>
                        </a:rPr>
                        <a:t>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49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FFFFFF"/>
                          </a:solidFill>
                          <a:effectLst/>
                          <a:latin typeface="Century Gothic" panose="020B0502020202020204" pitchFamily="34" charset="0"/>
                        </a:rPr>
                        <a:t>-1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49A"/>
                    </a:solidFill>
                  </a:tcPr>
                </a:tc>
              </a:tr>
              <a:tr h="25527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FFFFFF"/>
                          </a:solidFill>
                          <a:effectLst/>
                          <a:latin typeface="Century Gothic" panose="020B0502020202020204" pitchFamily="34" charset="0"/>
                        </a:rPr>
                        <a:t>Admin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49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FFFFFF"/>
                          </a:solidFill>
                          <a:effectLst/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49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FFFFFF"/>
                          </a:solidFill>
                          <a:effectLst/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49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FFFFFF"/>
                          </a:solidFill>
                          <a:effectLst/>
                          <a:latin typeface="Century Gothic" panose="020B050202020202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49A"/>
                    </a:solidFill>
                  </a:tcPr>
                </a:tc>
              </a:tr>
              <a:tr h="25527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FFFFFF"/>
                          </a:solidFill>
                          <a:effectLst/>
                          <a:latin typeface="Century Gothic" panose="020B0502020202020204" pitchFamily="34" charset="0"/>
                        </a:rPr>
                        <a:t>Planning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49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FFFFFF"/>
                          </a:solidFill>
                          <a:effectLst/>
                          <a:latin typeface="Century Gothic" panose="020B0502020202020204" pitchFamily="34" charset="0"/>
                        </a:rPr>
                        <a:t>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49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FFFFFF"/>
                          </a:solidFill>
                          <a:effectLst/>
                          <a:latin typeface="Century Gothic" panose="020B0502020202020204" pitchFamily="34" charset="0"/>
                        </a:rPr>
                        <a:t>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49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FFFFFF"/>
                          </a:solidFill>
                          <a:effectLst/>
                          <a:latin typeface="Century Gothic" panose="020B0502020202020204" pitchFamily="34" charset="0"/>
                        </a:rPr>
                        <a:t>-1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49A"/>
                    </a:solidFill>
                  </a:tcPr>
                </a:tc>
              </a:tr>
              <a:tr h="25527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FFFFFF"/>
                          </a:solidFill>
                          <a:effectLst/>
                          <a:latin typeface="Century Gothic" panose="020B0502020202020204" pitchFamily="34" charset="0"/>
                        </a:rPr>
                        <a:t>PW Admin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49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FFFFFF"/>
                          </a:solidFill>
                          <a:effectLst/>
                          <a:latin typeface="Century Gothic" panose="020B0502020202020204" pitchFamily="34" charset="0"/>
                        </a:rPr>
                        <a:t>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49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FFFFFF"/>
                          </a:solidFill>
                          <a:effectLst/>
                          <a:latin typeface="Century Gothic" panose="020B0502020202020204" pitchFamily="34" charset="0"/>
                        </a:rPr>
                        <a:t>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49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FFFFFF"/>
                          </a:solidFill>
                          <a:effectLst/>
                          <a:latin typeface="Century Gothic" panose="020B050202020202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49A"/>
                    </a:solidFill>
                  </a:tcPr>
                </a:tc>
              </a:tr>
              <a:tr h="25527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FFFFFF"/>
                          </a:solidFill>
                          <a:effectLst/>
                          <a:latin typeface="Century Gothic" panose="020B0502020202020204" pitchFamily="34" charset="0"/>
                        </a:rPr>
                        <a:t>Police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49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FFFFFF"/>
                          </a:solidFill>
                          <a:effectLst/>
                          <a:latin typeface="Century Gothic" panose="020B0502020202020204" pitchFamily="34" charset="0"/>
                        </a:rPr>
                        <a:t>51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49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FFFFFF"/>
                          </a:solidFill>
                          <a:effectLst/>
                          <a:latin typeface="Century Gothic" panose="020B0502020202020204" pitchFamily="34" charset="0"/>
                        </a:rPr>
                        <a:t>48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49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FFFFFF"/>
                          </a:solidFill>
                          <a:effectLst/>
                          <a:latin typeface="Century Gothic" panose="020B0502020202020204" pitchFamily="34" charset="0"/>
                        </a:rPr>
                        <a:t>-3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49A"/>
                    </a:solidFill>
                  </a:tcPr>
                </a:tc>
              </a:tr>
              <a:tr h="25527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FFFFFF"/>
                          </a:solidFill>
                          <a:effectLst/>
                          <a:latin typeface="Century Gothic" panose="020B0502020202020204" pitchFamily="34" charset="0"/>
                        </a:rPr>
                        <a:t>Fire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49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FFFFFF"/>
                          </a:solidFill>
                          <a:effectLst/>
                          <a:latin typeface="Century Gothic" panose="020B0502020202020204" pitchFamily="34" charset="0"/>
                        </a:rPr>
                        <a:t>23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49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FFFFFF"/>
                          </a:solidFill>
                          <a:effectLst/>
                          <a:latin typeface="Century Gothic" panose="020B0502020202020204" pitchFamily="34" charset="0"/>
                        </a:rPr>
                        <a:t>22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49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FFFFFF"/>
                          </a:solidFill>
                          <a:effectLst/>
                          <a:latin typeface="Century Gothic" panose="020B0502020202020204" pitchFamily="34" charset="0"/>
                        </a:rPr>
                        <a:t>-1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49A"/>
                    </a:solidFill>
                  </a:tcPr>
                </a:tc>
              </a:tr>
              <a:tr h="25527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FFFFFF"/>
                          </a:solidFill>
                          <a:effectLst/>
                          <a:latin typeface="Century Gothic" panose="020B0502020202020204" pitchFamily="34" charset="0"/>
                        </a:rPr>
                        <a:t>Building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49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FFFFFF"/>
                          </a:solidFill>
                          <a:effectLst/>
                          <a:latin typeface="Century Gothic" panose="020B0502020202020204" pitchFamily="34" charset="0"/>
                        </a:rPr>
                        <a:t>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49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FFFFFF"/>
                          </a:solidFill>
                          <a:effectLst/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49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FFFFFF"/>
                          </a:solidFill>
                          <a:effectLst/>
                          <a:latin typeface="Century Gothic" panose="020B0502020202020204" pitchFamily="34" charset="0"/>
                        </a:rPr>
                        <a:t>-1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49A"/>
                    </a:solidFill>
                  </a:tcPr>
                </a:tc>
              </a:tr>
              <a:tr h="25527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FFFFFF"/>
                          </a:solidFill>
                          <a:effectLst/>
                          <a:latin typeface="Century Gothic" panose="020B0502020202020204" pitchFamily="34" charset="0"/>
                        </a:rPr>
                        <a:t>Street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49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FFFFFF"/>
                          </a:solidFill>
                          <a:effectLst/>
                          <a:latin typeface="Century Gothic" panose="020B0502020202020204" pitchFamily="34" charset="0"/>
                        </a:rPr>
                        <a:t>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49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FFFFFF"/>
                          </a:solidFill>
                          <a:effectLst/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49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FFFFFF"/>
                          </a:solidFill>
                          <a:effectLst/>
                          <a:latin typeface="Century Gothic" panose="020B0502020202020204" pitchFamily="34" charset="0"/>
                        </a:rPr>
                        <a:t>-3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49A"/>
                    </a:solidFill>
                  </a:tcPr>
                </a:tc>
              </a:tr>
              <a:tr h="25527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FFFFFF"/>
                          </a:solidFill>
                          <a:effectLst/>
                          <a:latin typeface="Century Gothic" panose="020B0502020202020204" pitchFamily="34" charset="0"/>
                        </a:rPr>
                        <a:t>Fleet </a:t>
                      </a:r>
                      <a:r>
                        <a:rPr lang="en-US" sz="1100" b="0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Century Gothic" panose="020B0502020202020204" pitchFamily="34" charset="0"/>
                        </a:rPr>
                        <a:t>Mgmt.</a:t>
                      </a:r>
                      <a:endParaRPr lang="en-US" sz="1100" b="0" i="0" u="none" strike="noStrike" dirty="0">
                        <a:solidFill>
                          <a:srgbClr val="FFFFFF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49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FFFFFF"/>
                          </a:solidFill>
                          <a:effectLst/>
                          <a:latin typeface="Century Gothic" panose="020B0502020202020204" pitchFamily="34" charset="0"/>
                        </a:rPr>
                        <a:t>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49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FFFFFF"/>
                          </a:solidFill>
                          <a:effectLst/>
                          <a:latin typeface="Century Gothic" panose="020B0502020202020204" pitchFamily="34" charset="0"/>
                        </a:rPr>
                        <a:t>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49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FFFFFF"/>
                          </a:solidFill>
                          <a:effectLst/>
                          <a:latin typeface="Century Gothic" panose="020B050202020202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49A"/>
                    </a:solidFill>
                  </a:tcPr>
                </a:tc>
              </a:tr>
              <a:tr h="25527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FFFFFF"/>
                          </a:solidFill>
                          <a:effectLst/>
                          <a:latin typeface="Century Gothic" panose="020B0502020202020204" pitchFamily="34" charset="0"/>
                        </a:rPr>
                        <a:t>Library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49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FFFFFF"/>
                          </a:solidFill>
                          <a:effectLst/>
                          <a:latin typeface="Century Gothic" panose="020B0502020202020204" pitchFamily="34" charset="0"/>
                        </a:rPr>
                        <a:t>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49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FFFFFF"/>
                          </a:solidFill>
                          <a:effectLst/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49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FFFFFF"/>
                          </a:solidFill>
                          <a:effectLst/>
                          <a:latin typeface="Century Gothic" panose="020B0502020202020204" pitchFamily="34" charset="0"/>
                        </a:rPr>
                        <a:t>-1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49A"/>
                    </a:solidFill>
                  </a:tcPr>
                </a:tc>
              </a:tr>
              <a:tr h="25527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FFFFFF"/>
                          </a:solidFill>
                          <a:effectLst/>
                          <a:latin typeface="Century Gothic" panose="020B0502020202020204" pitchFamily="34" charset="0"/>
                        </a:rPr>
                        <a:t>Leisure Services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49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FFFFFF"/>
                          </a:solidFill>
                          <a:effectLst/>
                          <a:latin typeface="Century Gothic" panose="020B0502020202020204" pitchFamily="34" charset="0"/>
                        </a:rPr>
                        <a:t>20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49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FFFFFF"/>
                          </a:solidFill>
                          <a:effectLst/>
                          <a:latin typeface="Century Gothic" panose="020B0502020202020204" pitchFamily="34" charset="0"/>
                        </a:rPr>
                        <a:t>19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49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FFFFFF"/>
                          </a:solidFill>
                          <a:effectLst/>
                          <a:latin typeface="Century Gothic" panose="020B0502020202020204" pitchFamily="34" charset="0"/>
                        </a:rPr>
                        <a:t>-1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49A"/>
                    </a:solidFill>
                  </a:tcPr>
                </a:tc>
              </a:tr>
              <a:tr h="25527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FFFFFF"/>
                          </a:solidFill>
                          <a:effectLst/>
                          <a:latin typeface="Century Gothic" panose="020B0502020202020204" pitchFamily="34" charset="0"/>
                        </a:rPr>
                        <a:t>Water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49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FFFFFF"/>
                          </a:solidFill>
                          <a:effectLst/>
                          <a:latin typeface="Century Gothic" panose="020B0502020202020204" pitchFamily="34" charset="0"/>
                        </a:rPr>
                        <a:t>16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49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FFFFFF"/>
                          </a:solidFill>
                          <a:effectLst/>
                          <a:latin typeface="Century Gothic" panose="020B0502020202020204" pitchFamily="34" charset="0"/>
                        </a:rPr>
                        <a:t>16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49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FFFFFF"/>
                          </a:solidFill>
                          <a:effectLst/>
                          <a:latin typeface="Century Gothic" panose="020B050202020202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49A"/>
                    </a:solidFill>
                  </a:tcPr>
                </a:tc>
              </a:tr>
              <a:tr h="25527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FFFFFF"/>
                          </a:solidFill>
                          <a:effectLst/>
                          <a:latin typeface="Century Gothic" panose="020B0502020202020204" pitchFamily="34" charset="0"/>
                        </a:rPr>
                        <a:t>Sewer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49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FFFFFF"/>
                          </a:solidFill>
                          <a:effectLst/>
                          <a:latin typeface="Century Gothic" panose="020B0502020202020204" pitchFamily="34" charset="0"/>
                        </a:rPr>
                        <a:t>10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49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FFFFFF"/>
                          </a:solidFill>
                          <a:effectLst/>
                          <a:latin typeface="Century Gothic" panose="020B0502020202020204" pitchFamily="34" charset="0"/>
                        </a:rPr>
                        <a:t>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49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FFFFFF"/>
                          </a:solidFill>
                          <a:effectLst/>
                          <a:latin typeface="Century Gothic" panose="020B0502020202020204" pitchFamily="34" charset="0"/>
                        </a:rPr>
                        <a:t>-1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49A"/>
                    </a:solidFill>
                  </a:tcPr>
                </a:tc>
              </a:tr>
              <a:tr h="25527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FFFFFF"/>
                          </a:solidFill>
                          <a:effectLst/>
                          <a:latin typeface="Century Gothic" panose="020B0502020202020204" pitchFamily="34" charset="0"/>
                        </a:rPr>
                        <a:t>Storm Water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49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FFFFFF"/>
                          </a:solidFill>
                          <a:effectLst/>
                          <a:latin typeface="Century Gothic" panose="020B0502020202020204" pitchFamily="34" charset="0"/>
                        </a:rPr>
                        <a:t>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49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FFFFFF"/>
                          </a:solidFill>
                          <a:effectLst/>
                          <a:latin typeface="Century Gothic" panose="020B0502020202020204" pitchFamily="34" charset="0"/>
                        </a:rPr>
                        <a:t>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49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FFFFFF"/>
                          </a:solidFill>
                          <a:effectLst/>
                          <a:latin typeface="Century Gothic" panose="020B0502020202020204" pitchFamily="34" charset="0"/>
                        </a:rPr>
                        <a:t>-1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49A"/>
                    </a:solidFill>
                  </a:tcPr>
                </a:tc>
              </a:tr>
              <a:tr h="25527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FFFFFF"/>
                          </a:solidFill>
                          <a:effectLst/>
                          <a:latin typeface="Century Gothic" panose="020B0502020202020204" pitchFamily="34" charset="0"/>
                        </a:rPr>
                        <a:t>Sanitation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49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FFFFFF"/>
                          </a:solidFill>
                          <a:effectLst/>
                          <a:latin typeface="Century Gothic" panose="020B0502020202020204" pitchFamily="34" charset="0"/>
                        </a:rPr>
                        <a:t>12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49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FFFFFF"/>
                          </a:solidFill>
                          <a:effectLst/>
                          <a:latin typeface="Century Gothic" panose="020B0502020202020204" pitchFamily="34" charset="0"/>
                        </a:rPr>
                        <a:t>12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49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FFFFFF"/>
                          </a:solidFill>
                          <a:effectLst/>
                          <a:latin typeface="Century Gothic" panose="020B050202020202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49A"/>
                    </a:solidFill>
                  </a:tcPr>
                </a:tc>
              </a:tr>
              <a:tr h="25527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FFFFFF"/>
                          </a:solidFill>
                          <a:effectLst/>
                          <a:latin typeface="Century Gothic" panose="020B0502020202020204" pitchFamily="34" charset="0"/>
                        </a:rPr>
                        <a:t>CRA/Main Street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49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FFFFFF"/>
                          </a:solidFill>
                          <a:effectLst/>
                          <a:latin typeface="Century Gothic" panose="020B050202020202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49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FFFFFF"/>
                          </a:solidFill>
                          <a:effectLst/>
                          <a:latin typeface="Century Gothic" panose="020B0502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49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FFFFFF"/>
                          </a:solidFill>
                          <a:effectLst/>
                          <a:latin typeface="Century Gothic" panose="020B0502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49A"/>
                    </a:solidFill>
                  </a:tcPr>
                </a:tc>
              </a:tr>
              <a:tr h="25527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Century Gothic" panose="020B0502020202020204" pitchFamily="34" charset="0"/>
                        </a:rPr>
                        <a:t># Employees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49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Century Gothic" panose="020B0502020202020204" pitchFamily="34" charset="0"/>
                        </a:rPr>
                        <a:t>173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49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Century Gothic" panose="020B0502020202020204" pitchFamily="34" charset="0"/>
                        </a:rPr>
                        <a:t>159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49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Century Gothic" panose="020B0502020202020204" pitchFamily="34" charset="0"/>
                        </a:rPr>
                        <a:t>-14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49A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64259995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bg1"/>
            </a:gs>
            <a:gs pos="100000">
              <a:schemeClr val="bg1">
                <a:gamma/>
                <a:tint val="39216"/>
                <a:invGamma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8"/>
          <p:cNvSpPr>
            <a:spLocks noGrp="1" noChangeArrowheads="1"/>
          </p:cNvSpPr>
          <p:nvPr>
            <p:ph type="title"/>
          </p:nvPr>
        </p:nvSpPr>
        <p:spPr>
          <a:xfrm>
            <a:off x="1447800" y="251619"/>
            <a:ext cx="6629400" cy="914400"/>
          </a:xfrm>
        </p:spPr>
        <p:txBody>
          <a:bodyPr/>
          <a:lstStyle/>
          <a:p>
            <a:pPr eaLnBrk="1" hangingPunct="1"/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Comparison of Employee per Citizen Ratio*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01000" y="330193"/>
            <a:ext cx="1038497" cy="757252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  <a:reflection blurRad="6350" stA="52000" endA="300" endPos="35000" dir="5400000" sy="-100000" algn="bl" rotWithShape="0"/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43000" y="1905000"/>
            <a:ext cx="6499201" cy="2336800"/>
          </a:xfrm>
          <a:prstGeom prst="rect">
            <a:avLst/>
          </a:prstGeom>
          <a:solidFill>
            <a:schemeClr val="bg1"/>
          </a:solidFill>
          <a:effectLst>
            <a:outerShdw blurRad="50800" dist="38100" dir="2700000" sx="101000" sy="101000" algn="tl" rotWithShape="0">
              <a:prstClr val="black">
                <a:alpha val="40000"/>
              </a:prstClr>
            </a:outerShdw>
          </a:effectLst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42999" y="5511800"/>
            <a:ext cx="6499201" cy="355600"/>
          </a:xfrm>
          <a:prstGeom prst="rect">
            <a:avLst/>
          </a:prstGeom>
          <a:solidFill>
            <a:schemeClr val="accent3"/>
          </a:solidFill>
          <a:effectLst>
            <a:outerShdw blurRad="50800" dist="38100" dir="2700000" sx="101000" sy="101000" algn="tl" rotWithShape="0">
              <a:prstClr val="black">
                <a:alpha val="40000"/>
              </a:prstClr>
            </a:outerShdw>
          </a:effectLst>
        </p:spPr>
      </p:pic>
      <p:sp>
        <p:nvSpPr>
          <p:cNvPr id="10" name="Up-Down Arrow 9"/>
          <p:cNvSpPr/>
          <p:nvPr/>
        </p:nvSpPr>
        <p:spPr>
          <a:xfrm>
            <a:off x="6858000" y="4343400"/>
            <a:ext cx="457200" cy="1003300"/>
          </a:xfrm>
          <a:prstGeom prst="upDownArrow">
            <a:avLst/>
          </a:prstGeom>
          <a:ln>
            <a:solidFill>
              <a:srgbClr val="E1B26D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002">
            <a:schemeClr val="dk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4572000" y="6032500"/>
            <a:ext cx="313399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00" dirty="0" smtClean="0"/>
              <a:t>*part-time employees not included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4202077097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3">
                <a:lumMod val="67000"/>
              </a:schemeClr>
            </a:gs>
            <a:gs pos="15000">
              <a:schemeClr val="accent3">
                <a:lumMod val="97000"/>
                <a:lumOff val="3000"/>
              </a:schemeClr>
            </a:gs>
            <a:gs pos="100000">
              <a:schemeClr val="accent3">
                <a:lumMod val="60000"/>
                <a:lumOff val="40000"/>
              </a:schemeClr>
            </a:gs>
          </a:gsLst>
          <a:lin ang="162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8"/>
          <p:cNvSpPr>
            <a:spLocks noGrp="1" noChangeArrowheads="1"/>
          </p:cNvSpPr>
          <p:nvPr>
            <p:ph type="title"/>
          </p:nvPr>
        </p:nvSpPr>
        <p:spPr>
          <a:xfrm>
            <a:off x="1676400" y="228600"/>
            <a:ext cx="6629400" cy="914400"/>
          </a:xfrm>
        </p:spPr>
        <p:txBody>
          <a:bodyPr/>
          <a:lstStyle/>
          <a:p>
            <a:pPr eaLnBrk="1" hangingPunct="1"/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Ten-year History: Population vs. # of City of Lynn Haven Employees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01000" y="330193"/>
            <a:ext cx="1038497" cy="757252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  <a:reflection blurRad="6350" stA="52000" endA="300" endPos="35000" dir="5400000" sy="-100000" algn="bl" rotWithShape="0"/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graphicFrame>
        <p:nvGraphicFramePr>
          <p:cNvPr id="11" name="Chart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36690846"/>
              </p:ext>
            </p:extLst>
          </p:nvPr>
        </p:nvGraphicFramePr>
        <p:xfrm>
          <a:off x="237724" y="1371600"/>
          <a:ext cx="8677675" cy="520305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11" grpId="0">
        <p:bldAsOne/>
      </p:bldGraphic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8"/>
          <p:cNvSpPr>
            <a:spLocks noGrp="1" noChangeArrowheads="1"/>
          </p:cNvSpPr>
          <p:nvPr>
            <p:ph type="title"/>
          </p:nvPr>
        </p:nvSpPr>
        <p:spPr>
          <a:xfrm>
            <a:off x="1676400" y="228600"/>
            <a:ext cx="6629400" cy="914400"/>
          </a:xfrm>
        </p:spPr>
        <p:txBody>
          <a:bodyPr/>
          <a:lstStyle/>
          <a:p>
            <a:pPr eaLnBrk="1" hangingPunct="1"/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Nine-year History: Tax Base, Ad Valorem Proceeds and Millage Rate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01000" y="330193"/>
            <a:ext cx="1038497" cy="757252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  <a:reflection blurRad="6350" stA="52000" endA="300" endPos="35000" dir="5400000" sy="-100000" algn="bl" rotWithShape="0"/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38009255"/>
              </p:ext>
            </p:extLst>
          </p:nvPr>
        </p:nvGraphicFramePr>
        <p:xfrm>
          <a:off x="1" y="1143000"/>
          <a:ext cx="9144000" cy="5715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210349266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8" grpId="0">
        <p:bldAsOne/>
      </p:bldGraphic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8"/>
          <p:cNvSpPr>
            <a:spLocks noGrp="1" noChangeArrowheads="1"/>
          </p:cNvSpPr>
          <p:nvPr>
            <p:ph type="title"/>
          </p:nvPr>
        </p:nvSpPr>
        <p:spPr>
          <a:xfrm>
            <a:off x="1676400" y="228600"/>
            <a:ext cx="6629400" cy="914400"/>
          </a:xfrm>
        </p:spPr>
        <p:txBody>
          <a:bodyPr/>
          <a:lstStyle/>
          <a:p>
            <a:pPr eaLnBrk="1" hangingPunct="1"/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Nine-year History: Tax Base, Ad Valorem Proceeds and Millage Rate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01000" y="330193"/>
            <a:ext cx="1038497" cy="757252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  <a:reflection blurRad="6350" stA="52000" endA="300" endPos="35000" dir="5400000" sy="-100000" algn="bl" rotWithShape="0"/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graphicFrame>
        <p:nvGraphicFramePr>
          <p:cNvPr id="8" name="Char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59080016"/>
              </p:ext>
            </p:extLst>
          </p:nvPr>
        </p:nvGraphicFramePr>
        <p:xfrm>
          <a:off x="1" y="1143000"/>
          <a:ext cx="9144000" cy="5715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107340750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ample presentation slides">
  <a:themeElements>
    <a:clrScheme name="Sample presentation slides 1">
      <a:dk1>
        <a:srgbClr val="1D528D"/>
      </a:dk1>
      <a:lt1>
        <a:srgbClr val="FFFFFF"/>
      </a:lt1>
      <a:dk2>
        <a:srgbClr val="000000"/>
      </a:dk2>
      <a:lt2>
        <a:srgbClr val="CACACA"/>
      </a:lt2>
      <a:accent1>
        <a:srgbClr val="0099CC"/>
      </a:accent1>
      <a:accent2>
        <a:srgbClr val="BFA907"/>
      </a:accent2>
      <a:accent3>
        <a:srgbClr val="FFFFFF"/>
      </a:accent3>
      <a:accent4>
        <a:srgbClr val="174578"/>
      </a:accent4>
      <a:accent5>
        <a:srgbClr val="AACAE2"/>
      </a:accent5>
      <a:accent6>
        <a:srgbClr val="AD9906"/>
      </a:accent6>
      <a:hlink>
        <a:srgbClr val="6E81E0"/>
      </a:hlink>
      <a:folHlink>
        <a:srgbClr val="009999"/>
      </a:folHlink>
    </a:clrScheme>
    <a:fontScheme name="Sample presentation slide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ample presentation slides 1">
        <a:dk1>
          <a:srgbClr val="1D528D"/>
        </a:dk1>
        <a:lt1>
          <a:srgbClr val="FFFFFF"/>
        </a:lt1>
        <a:dk2>
          <a:srgbClr val="000000"/>
        </a:dk2>
        <a:lt2>
          <a:srgbClr val="CACACA"/>
        </a:lt2>
        <a:accent1>
          <a:srgbClr val="0099CC"/>
        </a:accent1>
        <a:accent2>
          <a:srgbClr val="BFA907"/>
        </a:accent2>
        <a:accent3>
          <a:srgbClr val="FFFFFF"/>
        </a:accent3>
        <a:accent4>
          <a:srgbClr val="174578"/>
        </a:accent4>
        <a:accent5>
          <a:srgbClr val="AACAE2"/>
        </a:accent5>
        <a:accent6>
          <a:srgbClr val="AD9906"/>
        </a:accent6>
        <a:hlink>
          <a:srgbClr val="6E81E0"/>
        </a:hlink>
        <a:folHlink>
          <a:srgbClr val="0099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ample presentation slides 2">
        <a:dk1>
          <a:srgbClr val="4E40A4"/>
        </a:dk1>
        <a:lt1>
          <a:srgbClr val="FFFFFF"/>
        </a:lt1>
        <a:dk2>
          <a:srgbClr val="000000"/>
        </a:dk2>
        <a:lt2>
          <a:srgbClr val="CACACA"/>
        </a:lt2>
        <a:accent1>
          <a:srgbClr val="8B65E9"/>
        </a:accent1>
        <a:accent2>
          <a:srgbClr val="008080"/>
        </a:accent2>
        <a:accent3>
          <a:srgbClr val="FFFFFF"/>
        </a:accent3>
        <a:accent4>
          <a:srgbClr val="41358B"/>
        </a:accent4>
        <a:accent5>
          <a:srgbClr val="C4B8F2"/>
        </a:accent5>
        <a:accent6>
          <a:srgbClr val="007373"/>
        </a:accent6>
        <a:hlink>
          <a:srgbClr val="0066CC"/>
        </a:hlink>
        <a:folHlink>
          <a:srgbClr val="8AB15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ample presentation slides 3">
        <a:dk1>
          <a:srgbClr val="666699"/>
        </a:dk1>
        <a:lt1>
          <a:srgbClr val="FFFFFF"/>
        </a:lt1>
        <a:dk2>
          <a:srgbClr val="000000"/>
        </a:dk2>
        <a:lt2>
          <a:srgbClr val="CACACA"/>
        </a:lt2>
        <a:accent1>
          <a:srgbClr val="72B88E"/>
        </a:accent1>
        <a:accent2>
          <a:srgbClr val="C78DD7"/>
        </a:accent2>
        <a:accent3>
          <a:srgbClr val="FFFFFF"/>
        </a:accent3>
        <a:accent4>
          <a:srgbClr val="565682"/>
        </a:accent4>
        <a:accent5>
          <a:srgbClr val="BCD8C6"/>
        </a:accent5>
        <a:accent6>
          <a:srgbClr val="B47FC3"/>
        </a:accent6>
        <a:hlink>
          <a:srgbClr val="3197BB"/>
        </a:hlink>
        <a:folHlink>
          <a:srgbClr val="878FA5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33273</TotalTime>
  <Words>440</Words>
  <Application>Microsoft Office PowerPoint</Application>
  <PresentationFormat>On-screen Show (4:3)</PresentationFormat>
  <Paragraphs>150</Paragraphs>
  <Slides>12</Slides>
  <Notes>3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Arial</vt:lpstr>
      <vt:lpstr>Calibri</vt:lpstr>
      <vt:lpstr>Century Gothic</vt:lpstr>
      <vt:lpstr>Wingdings</vt:lpstr>
      <vt:lpstr>Sample presentation slides</vt:lpstr>
      <vt:lpstr>Image</vt:lpstr>
      <vt:lpstr>City of Lynn Haven Budget Workshop</vt:lpstr>
      <vt:lpstr>Overall Goals</vt:lpstr>
      <vt:lpstr>Overall Goals</vt:lpstr>
      <vt:lpstr>Overall Goals</vt:lpstr>
      <vt:lpstr>Ten-year History: Comparison of City of Lynn Haven Employees by Department</vt:lpstr>
      <vt:lpstr>Comparison of Employee per Citizen Ratio*</vt:lpstr>
      <vt:lpstr>Ten-year History: Population vs. # of City of Lynn Haven Employees</vt:lpstr>
      <vt:lpstr>Nine-year History: Tax Base, Ad Valorem Proceeds and Millage Rate</vt:lpstr>
      <vt:lpstr>Nine-year History: Tax Base, Ad Valorem Proceeds and Millage Rate</vt:lpstr>
      <vt:lpstr>Comparison of Millage Rates</vt:lpstr>
      <vt:lpstr>Summary</vt:lpstr>
      <vt:lpstr>PowerPoint Presentation</vt:lpstr>
    </vt:vector>
  </TitlesOfParts>
  <Company>DOR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Click to add title</dc:title>
  <dc:creator>Jessica L. West</dc:creator>
  <cp:lastModifiedBy>Joel Schubert</cp:lastModifiedBy>
  <cp:revision>157</cp:revision>
  <cp:lastPrinted>2014-09-22T18:55:54Z</cp:lastPrinted>
  <dcterms:created xsi:type="dcterms:W3CDTF">2008-07-03T19:24:44Z</dcterms:created>
  <dcterms:modified xsi:type="dcterms:W3CDTF">2014-09-22T19:30:28Z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TC011367961033</vt:lpwstr>
  </property>
</Properties>
</file>